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g"/><Relationship Id="rId3" Type="http://schemas.openxmlformats.org/officeDocument/2006/relationships/image" Target="../media/image-12-2.jpg"/><Relationship Id="rId4" Type="http://schemas.openxmlformats.org/officeDocument/2006/relationships/image" Target="../media/image-12-4.jpg"/><Relationship Id="rId5" Type="http://schemas.openxmlformats.org/officeDocument/2006/relationships/image" Target="../media/image-12-5.jp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jpg"/><Relationship Id="rId3" Type="http://schemas.openxmlformats.org/officeDocument/2006/relationships/image" Target="../media/image-7-3.jpg"/><Relationship Id="rId4" Type="http://schemas.openxmlformats.org/officeDocument/2006/relationships/image" Target="../media/image-7-4.jp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g"/><Relationship Id="rId3" Type="http://schemas.openxmlformats.org/officeDocument/2006/relationships/image" Target="../media/image-8-3.jpg"/><Relationship Id="rId4" Type="http://schemas.openxmlformats.org/officeDocument/2006/relationships/image" Target="../media/image-8-4.jpg"/><Relationship Id="rId5" Type="http://schemas.openxmlformats.org/officeDocument/2006/relationships/image" Target="../media/image-8-5.jpg"/><Relationship Id="rId6" Type="http://schemas.openxmlformats.org/officeDocument/2006/relationships/image" Target="../media/image-8-6.jp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1D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657600" cy="22860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228600" cy="274320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534095" y="6629400"/>
            <a:ext cx="3657600" cy="22860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1963095" y="4114800"/>
            <a:ext cx="228600" cy="274320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pic>
        <p:nvPicPr>
          <p:cNvPr id="6" name="Image 0" descr="/home/claude/automax-website-v2/assets/logo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023360" y="1188720"/>
            <a:ext cx="4114800" cy="1463040"/>
          </a:xfrm>
          <a:prstGeom prst="rect">
            <a:avLst/>
          </a:prstGeom>
        </p:spPr>
      </p:pic>
      <p:pic>
        <p:nvPicPr>
          <p:cNvPr id="7" name="Image 1" descr="/home/claude/automax-website-v2/assets/images/hero-products.jp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4114800" y="2743200"/>
            <a:ext cx="3931920" cy="219456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57200" y="5029200"/>
            <a:ext cx="11277295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Engineering Flow, Empowering Industries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457200" y="5440680"/>
            <a:ext cx="11277295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Trusted Partner in Customised Valves, Automation &amp; System Integration</a:t>
            </a:r>
            <a:endParaRPr lang="en-US" sz="1300" dirty="0"/>
          </a:p>
        </p:txBody>
      </p:sp>
      <p:sp>
        <p:nvSpPr>
          <p:cNvPr id="10" name="Text 6"/>
          <p:cNvSpPr/>
          <p:nvPr/>
        </p:nvSpPr>
        <p:spPr>
          <a:xfrm>
            <a:off x="457200" y="5943600"/>
            <a:ext cx="1127729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400" kern="0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EST. 1967  •  56+ YEARS OF LEGACY</a:t>
            </a:r>
            <a:endParaRPr lang="en-US" sz="1100" dirty="0"/>
          </a:p>
        </p:txBody>
      </p:sp>
      <p:sp>
        <p:nvSpPr>
          <p:cNvPr id="11" name="Text 7"/>
          <p:cNvSpPr/>
          <p:nvPr/>
        </p:nvSpPr>
        <p:spPr>
          <a:xfrm>
            <a:off x="457200" y="6263640"/>
            <a:ext cx="1127729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spc="6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COMPANY PROFILE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pic>
        <p:nvPicPr>
          <p:cNvPr id="3" name="Image 0" descr="/home/claude/automax-website-v2/assets/logo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0424160" y="228600"/>
            <a:ext cx="1554480" cy="54864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1A2A44"/>
          </a:solidFill>
          <a:ln w="12700">
            <a:solidFill>
              <a:srgbClr val="1A2A4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" y="64922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Automax Engineers Pvt. Ltd.   |   Engineering Flow, Empowering Industries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10820095" y="6492240"/>
            <a:ext cx="914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/ 16</a:t>
            </a:r>
            <a:endParaRPr lang="en-US" sz="1000" dirty="0"/>
          </a:p>
        </p:txBody>
      </p:sp>
      <p:sp>
        <p:nvSpPr>
          <p:cNvPr id="7" name="Shape 4"/>
          <p:cNvSpPr/>
          <p:nvPr/>
        </p:nvSpPr>
        <p:spPr>
          <a:xfrm>
            <a:off x="457200" y="502920"/>
            <a:ext cx="137160" cy="50292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77240" y="41148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Specialised Services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777240" y="1005840"/>
            <a:ext cx="9144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i="1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Beyond products — end-to-end engineering support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457200" y="1554480"/>
            <a:ext cx="5577840" cy="141732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85800" y="1874520"/>
            <a:ext cx="777240" cy="777240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85800" y="1874520"/>
            <a:ext cx="7772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1600200" y="1737360"/>
            <a:ext cx="4297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Greenfield Project Consulting, Design &amp; Execution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1600200" y="2240280"/>
            <a:ext cx="42976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Complete consulting and execution of greenfield project automation scope.</a:t>
            </a:r>
            <a:endParaRPr lang="en-US" sz="1050" dirty="0"/>
          </a:p>
        </p:txBody>
      </p:sp>
      <p:sp>
        <p:nvSpPr>
          <p:cNvPr id="15" name="Shape 12"/>
          <p:cNvSpPr/>
          <p:nvPr/>
        </p:nvSpPr>
        <p:spPr>
          <a:xfrm>
            <a:off x="6217920" y="1554480"/>
            <a:ext cx="5577840" cy="141732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6446520" y="1874520"/>
            <a:ext cx="777240" cy="777240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46520" y="1874520"/>
            <a:ext cx="7772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800" dirty="0"/>
          </a:p>
        </p:txBody>
      </p:sp>
      <p:sp>
        <p:nvSpPr>
          <p:cNvPr id="18" name="Text 15"/>
          <p:cNvSpPr/>
          <p:nvPr/>
        </p:nvSpPr>
        <p:spPr>
          <a:xfrm>
            <a:off x="7360920" y="1737360"/>
            <a:ext cx="4297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Complete System Integration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7360920" y="2240280"/>
            <a:ext cx="42976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initial design to final commissioning — single-source ownership of integration.</a:t>
            </a:r>
            <a:endParaRPr lang="en-US" sz="1050" dirty="0"/>
          </a:p>
        </p:txBody>
      </p:sp>
      <p:sp>
        <p:nvSpPr>
          <p:cNvPr id="20" name="Shape 17"/>
          <p:cNvSpPr/>
          <p:nvPr/>
        </p:nvSpPr>
        <p:spPr>
          <a:xfrm>
            <a:off x="457200" y="3108960"/>
            <a:ext cx="5577840" cy="141732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685800" y="3429000"/>
            <a:ext cx="777240" cy="777240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685800" y="3429000"/>
            <a:ext cx="7772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800" dirty="0"/>
          </a:p>
        </p:txBody>
      </p:sp>
      <p:sp>
        <p:nvSpPr>
          <p:cNvPr id="23" name="Text 20"/>
          <p:cNvSpPr/>
          <p:nvPr/>
        </p:nvSpPr>
        <p:spPr>
          <a:xfrm>
            <a:off x="1600200" y="3291840"/>
            <a:ext cx="4297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Valve Automation Training &amp; Maintenance Support</a:t>
            </a:r>
            <a:endParaRPr lang="en-US" sz="1300" dirty="0"/>
          </a:p>
        </p:txBody>
      </p:sp>
      <p:sp>
        <p:nvSpPr>
          <p:cNvPr id="24" name="Text 21"/>
          <p:cNvSpPr/>
          <p:nvPr/>
        </p:nvSpPr>
        <p:spPr>
          <a:xfrm>
            <a:off x="1600200" y="3794760"/>
            <a:ext cx="42976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 training programmes and on-going technical support.</a:t>
            </a:r>
            <a:endParaRPr lang="en-US" sz="1050" dirty="0"/>
          </a:p>
        </p:txBody>
      </p:sp>
      <p:sp>
        <p:nvSpPr>
          <p:cNvPr id="25" name="Shape 22"/>
          <p:cNvSpPr/>
          <p:nvPr/>
        </p:nvSpPr>
        <p:spPr>
          <a:xfrm>
            <a:off x="6217920" y="3108960"/>
            <a:ext cx="5577840" cy="141732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6446520" y="3429000"/>
            <a:ext cx="777240" cy="777240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6446520" y="3429000"/>
            <a:ext cx="7772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1800" dirty="0"/>
          </a:p>
        </p:txBody>
      </p:sp>
      <p:sp>
        <p:nvSpPr>
          <p:cNvPr id="28" name="Text 25"/>
          <p:cNvSpPr/>
          <p:nvPr/>
        </p:nvSpPr>
        <p:spPr>
          <a:xfrm>
            <a:off x="7360920" y="3291840"/>
            <a:ext cx="4297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Skid Design, Installation &amp; Annual Maintenance Contracts (AMC)</a:t>
            </a:r>
            <a:endParaRPr lang="en-US" sz="1300" dirty="0"/>
          </a:p>
        </p:txBody>
      </p:sp>
      <p:sp>
        <p:nvSpPr>
          <p:cNvPr id="29" name="Text 26"/>
          <p:cNvSpPr/>
          <p:nvPr/>
        </p:nvSpPr>
        <p:spPr>
          <a:xfrm>
            <a:off x="7360920" y="3794760"/>
            <a:ext cx="42976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Skid design, installation supervision and structured AMC contracts.</a:t>
            </a:r>
            <a:endParaRPr lang="en-US" sz="1050" dirty="0"/>
          </a:p>
        </p:txBody>
      </p:sp>
      <p:sp>
        <p:nvSpPr>
          <p:cNvPr id="30" name="Shape 27"/>
          <p:cNvSpPr/>
          <p:nvPr/>
        </p:nvSpPr>
        <p:spPr>
          <a:xfrm>
            <a:off x="457200" y="4663440"/>
            <a:ext cx="5577840" cy="141732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685800" y="4983480"/>
            <a:ext cx="777240" cy="777240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685800" y="4983480"/>
            <a:ext cx="7772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1800" dirty="0"/>
          </a:p>
        </p:txBody>
      </p:sp>
      <p:sp>
        <p:nvSpPr>
          <p:cNvPr id="33" name="Text 30"/>
          <p:cNvSpPr/>
          <p:nvPr/>
        </p:nvSpPr>
        <p:spPr>
          <a:xfrm>
            <a:off x="1600200" y="4846320"/>
            <a:ext cx="4297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Valve Repair &amp; Re-Certification Services</a:t>
            </a:r>
            <a:endParaRPr lang="en-US" sz="1300" dirty="0"/>
          </a:p>
        </p:txBody>
      </p:sp>
      <p:sp>
        <p:nvSpPr>
          <p:cNvPr id="34" name="Text 31"/>
          <p:cNvSpPr/>
          <p:nvPr/>
        </p:nvSpPr>
        <p:spPr>
          <a:xfrm>
            <a:off x="1600200" y="5349240"/>
            <a:ext cx="42976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Workshop-based and on-site valve repair, refurbishment and re-certification.</a:t>
            </a:r>
            <a:endParaRPr lang="en-US" sz="1050" dirty="0"/>
          </a:p>
        </p:txBody>
      </p:sp>
      <p:sp>
        <p:nvSpPr>
          <p:cNvPr id="35" name="Shape 32"/>
          <p:cNvSpPr/>
          <p:nvPr/>
        </p:nvSpPr>
        <p:spPr>
          <a:xfrm>
            <a:off x="6217920" y="4663440"/>
            <a:ext cx="5577840" cy="141732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6446520" y="4983480"/>
            <a:ext cx="777240" cy="777240"/>
          </a:xfrm>
          <a:prstGeom prst="ellipse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6446520" y="4983480"/>
            <a:ext cx="7772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1800" dirty="0"/>
          </a:p>
        </p:txBody>
      </p:sp>
      <p:sp>
        <p:nvSpPr>
          <p:cNvPr id="38" name="Text 35"/>
          <p:cNvSpPr/>
          <p:nvPr/>
        </p:nvSpPr>
        <p:spPr>
          <a:xfrm>
            <a:off x="7360920" y="4846320"/>
            <a:ext cx="4297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In-House &amp; Outsourced Testing</a:t>
            </a:r>
            <a:endParaRPr lang="en-US" sz="1300" dirty="0"/>
          </a:p>
        </p:txBody>
      </p:sp>
      <p:sp>
        <p:nvSpPr>
          <p:cNvPr id="39" name="Text 36"/>
          <p:cNvSpPr/>
          <p:nvPr/>
        </p:nvSpPr>
        <p:spPr>
          <a:xfrm>
            <a:off x="7360920" y="5349240"/>
            <a:ext cx="42976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Hydrostatic, pneumatic, functional, high-pressure nitrogen, PMI, NDT, ultrasonic &amp; radiographic testing.</a:t>
            </a:r>
            <a:endParaRPr lang="en-US" sz="10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pic>
        <p:nvPicPr>
          <p:cNvPr id="3" name="Image 0" descr="/home/claude/automax-website-v2/assets/logo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0424160" y="228600"/>
            <a:ext cx="1554480" cy="54864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1A2A44"/>
          </a:solidFill>
          <a:ln w="12700">
            <a:solidFill>
              <a:srgbClr val="1A2A4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" y="64922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Automax Engineers Pvt. Ltd.   |   Engineering Flow, Empowering Industries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10820095" y="6492240"/>
            <a:ext cx="914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 / 16</a:t>
            </a:r>
            <a:endParaRPr lang="en-US" sz="1000" dirty="0"/>
          </a:p>
        </p:txBody>
      </p:sp>
      <p:sp>
        <p:nvSpPr>
          <p:cNvPr id="7" name="Shape 4"/>
          <p:cNvSpPr/>
          <p:nvPr/>
        </p:nvSpPr>
        <p:spPr>
          <a:xfrm>
            <a:off x="457200" y="502920"/>
            <a:ext cx="137160" cy="50292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77240" y="41148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Testing &amp; Quality Assurance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777240" y="1005840"/>
            <a:ext cx="9144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i="1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Stringent QC across every stage of assembly and integration</a:t>
            </a:r>
            <a:endParaRPr lang="en-US" sz="1300" dirty="0"/>
          </a:p>
        </p:txBody>
      </p:sp>
      <p:pic>
        <p:nvPicPr>
          <p:cNvPr id="10" name="Image 1" descr="/home/claude/automax-website-v2/assets/images/testing-facility.jp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457200" y="1554480"/>
            <a:ext cx="11247120" cy="2194560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457200" y="3931920"/>
            <a:ext cx="5532120" cy="2331720"/>
          </a:xfrm>
          <a:prstGeom prst="rect">
            <a:avLst/>
          </a:prstGeom>
          <a:solidFill>
            <a:srgbClr val="1A2A44"/>
          </a:solidFill>
          <a:ln w="12700">
            <a:solidFill>
              <a:srgbClr val="1A2A44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640080" y="4069080"/>
            <a:ext cx="53035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IN-HOUSE TESTING</a:t>
            </a:r>
            <a:endParaRPr lang="en-US" sz="1300" dirty="0"/>
          </a:p>
        </p:txBody>
      </p:sp>
      <p:sp>
        <p:nvSpPr>
          <p:cNvPr id="13" name="Text 9"/>
          <p:cNvSpPr/>
          <p:nvPr/>
        </p:nvSpPr>
        <p:spPr>
          <a:xfrm>
            <a:off x="640080" y="4434840"/>
            <a:ext cx="5212080" cy="1691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Hydrostatic Testing (up to 8" Valve)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Pneumatic Testing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Functional Testing for Complete Valve Automation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High-Pressure Nitrogen Testing (small sizes up to 3")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Calibration Facility</a:t>
            </a:r>
            <a:endParaRPr lang="en-US" sz="1150" dirty="0"/>
          </a:p>
        </p:txBody>
      </p:sp>
      <p:sp>
        <p:nvSpPr>
          <p:cNvPr id="14" name="Shape 10"/>
          <p:cNvSpPr/>
          <p:nvPr/>
        </p:nvSpPr>
        <p:spPr>
          <a:xfrm>
            <a:off x="6217920" y="3931920"/>
            <a:ext cx="5532120" cy="233172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6217920" y="3931920"/>
            <a:ext cx="91440" cy="233172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6400800" y="4069080"/>
            <a:ext cx="53035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OUTSOURCED TESTING</a:t>
            </a:r>
            <a:endParaRPr lang="en-US" sz="1300" dirty="0"/>
          </a:p>
        </p:txBody>
      </p:sp>
      <p:sp>
        <p:nvSpPr>
          <p:cNvPr id="17" name="Text 13"/>
          <p:cNvSpPr/>
          <p:nvPr/>
        </p:nvSpPr>
        <p:spPr>
          <a:xfrm>
            <a:off x="6400800" y="4434840"/>
            <a:ext cx="5212080" cy="1691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PMI Testing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NDT (Non-Destructive Testing)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Ultrasonic Testing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Magnetic Particle &amp; Liquid Penetrant Testing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Radiographic Testing</a:t>
            </a:r>
            <a:endParaRPr lang="en-US" sz="115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High-Pressure Nitrogen Testing (above 3" Valve)</a:t>
            </a:r>
            <a:endParaRPr lang="en-US" sz="11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pic>
        <p:nvPicPr>
          <p:cNvPr id="3" name="Image 0" descr="/home/claude/automax-website-v2/assets/logo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0424160" y="228600"/>
            <a:ext cx="1554480" cy="54864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1A2A44"/>
          </a:solidFill>
          <a:ln w="12700">
            <a:solidFill>
              <a:srgbClr val="1A2A4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" y="64922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Automax Engineers Pvt. Ltd.   |   Engineering Flow, Empowering Industries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10820095" y="6492240"/>
            <a:ext cx="914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 / 16</a:t>
            </a:r>
            <a:endParaRPr lang="en-US" sz="1000" dirty="0"/>
          </a:p>
        </p:txBody>
      </p:sp>
      <p:sp>
        <p:nvSpPr>
          <p:cNvPr id="7" name="Shape 4"/>
          <p:cNvSpPr/>
          <p:nvPr/>
        </p:nvSpPr>
        <p:spPr>
          <a:xfrm>
            <a:off x="457200" y="502920"/>
            <a:ext cx="137160" cy="50292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77240" y="41148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Certifications &amp; Approvals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777240" y="1005840"/>
            <a:ext cx="9144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i="1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 backed by globally recognised bodies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457200" y="1554480"/>
            <a:ext cx="2697480" cy="260604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pic>
        <p:nvPicPr>
          <p:cNvPr id="11" name="Image 1" descr="/home/claude/automax-website-v2/assets/certificates/iso-9001-14001.jp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594360" y="1691640"/>
            <a:ext cx="2423160" cy="146304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457200" y="3246120"/>
            <a:ext cx="2697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ISO 9001:2015</a:t>
            </a:r>
            <a:endParaRPr lang="en-US" sz="1300" dirty="0"/>
          </a:p>
        </p:txBody>
      </p:sp>
      <p:sp>
        <p:nvSpPr>
          <p:cNvPr id="13" name="Text 9"/>
          <p:cNvSpPr/>
          <p:nvPr/>
        </p:nvSpPr>
        <p:spPr>
          <a:xfrm>
            <a:off x="457200" y="3611880"/>
            <a:ext cx="2697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 Management</a:t>
            </a:r>
            <a:endParaRPr lang="en-US" sz="1050" dirty="0"/>
          </a:p>
        </p:txBody>
      </p:sp>
      <p:sp>
        <p:nvSpPr>
          <p:cNvPr id="14" name="Shape 10"/>
          <p:cNvSpPr/>
          <p:nvPr/>
        </p:nvSpPr>
        <p:spPr>
          <a:xfrm>
            <a:off x="3337560" y="1554480"/>
            <a:ext cx="2697480" cy="260604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pic>
        <p:nvPicPr>
          <p:cNvPr id="15" name="Image 2" descr="/home/claude/automax-website-v2/assets/certificates/iso-9001-14001.jp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3474720" y="1691640"/>
            <a:ext cx="2423160" cy="146304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3337560" y="3246120"/>
            <a:ext cx="2697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ISO 14001:2015</a:t>
            </a:r>
            <a:endParaRPr lang="en-US" sz="1300" dirty="0"/>
          </a:p>
        </p:txBody>
      </p:sp>
      <p:sp>
        <p:nvSpPr>
          <p:cNvPr id="17" name="Text 12"/>
          <p:cNvSpPr/>
          <p:nvPr/>
        </p:nvSpPr>
        <p:spPr>
          <a:xfrm>
            <a:off x="3337560" y="3611880"/>
            <a:ext cx="2697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Environmental Management</a:t>
            </a:r>
            <a:endParaRPr lang="en-US" sz="1050" dirty="0"/>
          </a:p>
        </p:txBody>
      </p:sp>
      <p:sp>
        <p:nvSpPr>
          <p:cNvPr id="18" name="Shape 13"/>
          <p:cNvSpPr/>
          <p:nvPr/>
        </p:nvSpPr>
        <p:spPr>
          <a:xfrm>
            <a:off x="6217920" y="1554480"/>
            <a:ext cx="2697480" cy="260604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pic>
        <p:nvPicPr>
          <p:cNvPr id="19" name="Image 3" descr="/home/claude/automax-website-v2/assets/certificates/iso-45001.jp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6355080" y="1691640"/>
            <a:ext cx="2423160" cy="1463040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6217920" y="3246120"/>
            <a:ext cx="2697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ISO 45001:2018</a:t>
            </a:r>
            <a:endParaRPr lang="en-US" sz="1300" dirty="0"/>
          </a:p>
        </p:txBody>
      </p:sp>
      <p:sp>
        <p:nvSpPr>
          <p:cNvPr id="21" name="Text 15"/>
          <p:cNvSpPr/>
          <p:nvPr/>
        </p:nvSpPr>
        <p:spPr>
          <a:xfrm>
            <a:off x="6217920" y="3611880"/>
            <a:ext cx="2697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Health &amp; Safety</a:t>
            </a:r>
            <a:endParaRPr lang="en-US" sz="1050" dirty="0"/>
          </a:p>
        </p:txBody>
      </p:sp>
      <p:sp>
        <p:nvSpPr>
          <p:cNvPr id="22" name="Shape 16"/>
          <p:cNvSpPr/>
          <p:nvPr/>
        </p:nvSpPr>
        <p:spPr>
          <a:xfrm>
            <a:off x="9098280" y="1554480"/>
            <a:ext cx="2697480" cy="260604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pic>
        <p:nvPicPr>
          <p:cNvPr id="23" name="Image 4" descr="/home/claude/automax-website-v2/assets/certificates/bv-certificate.jpg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9235440" y="1691640"/>
            <a:ext cx="2423160" cy="1463040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9098280" y="3246120"/>
            <a:ext cx="2697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Bureau Veritas</a:t>
            </a:r>
            <a:endParaRPr lang="en-US" sz="1300" dirty="0"/>
          </a:p>
        </p:txBody>
      </p:sp>
      <p:sp>
        <p:nvSpPr>
          <p:cNvPr id="25" name="Text 18"/>
          <p:cNvSpPr/>
          <p:nvPr/>
        </p:nvSpPr>
        <p:spPr>
          <a:xfrm>
            <a:off x="9098280" y="3611880"/>
            <a:ext cx="2697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Oil &amp; Gas Approved</a:t>
            </a:r>
            <a:endParaRPr lang="en-US" sz="1050" dirty="0"/>
          </a:p>
        </p:txBody>
      </p:sp>
      <p:sp>
        <p:nvSpPr>
          <p:cNvPr id="26" name="Shape 19"/>
          <p:cNvSpPr/>
          <p:nvPr/>
        </p:nvSpPr>
        <p:spPr>
          <a:xfrm>
            <a:off x="457200" y="4434840"/>
            <a:ext cx="11247120" cy="1874520"/>
          </a:xfrm>
          <a:prstGeom prst="rect">
            <a:avLst/>
          </a:prstGeom>
          <a:solidFill>
            <a:srgbClr val="1A2A44"/>
          </a:solidFill>
          <a:ln w="12700">
            <a:solidFill>
              <a:srgbClr val="1A2A44"/>
            </a:solidFill>
            <a:prstDash val="solid"/>
          </a:ln>
        </p:spPr>
      </p:sp>
      <p:sp>
        <p:nvSpPr>
          <p:cNvPr id="27" name="Text 20"/>
          <p:cNvSpPr/>
          <p:nvPr/>
        </p:nvSpPr>
        <p:spPr>
          <a:xfrm>
            <a:off x="640080" y="4617720"/>
            <a:ext cx="108813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spc="200" kern="0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PROUDLY CERTIFIED &amp; APPROVED BY GLOBALLY RECOGNISED BODIES</a:t>
            </a:r>
            <a:endParaRPr lang="en-US" sz="1400" dirty="0"/>
          </a:p>
        </p:txBody>
      </p:sp>
      <p:sp>
        <p:nvSpPr>
          <p:cNvPr id="28" name="Shape 21"/>
          <p:cNvSpPr/>
          <p:nvPr/>
        </p:nvSpPr>
        <p:spPr>
          <a:xfrm>
            <a:off x="640080" y="5212080"/>
            <a:ext cx="2606040" cy="914400"/>
          </a:xfrm>
          <a:prstGeom prst="rect">
            <a:avLst/>
          </a:prstGeom>
          <a:solidFill>
            <a:srgbClr val="243B5C"/>
          </a:solidFill>
          <a:ln w="12700">
            <a:solidFill>
              <a:srgbClr val="243B5C"/>
            </a:solidFill>
            <a:prstDash val="solid"/>
          </a:ln>
        </p:spPr>
      </p:sp>
      <p:sp>
        <p:nvSpPr>
          <p:cNvPr id="29" name="Shape 22"/>
          <p:cNvSpPr/>
          <p:nvPr/>
        </p:nvSpPr>
        <p:spPr>
          <a:xfrm>
            <a:off x="640080" y="5212080"/>
            <a:ext cx="54864" cy="91440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30" name="Text 23"/>
          <p:cNvSpPr/>
          <p:nvPr/>
        </p:nvSpPr>
        <p:spPr>
          <a:xfrm>
            <a:off x="777240" y="530352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IAF</a:t>
            </a:r>
            <a:endParaRPr lang="en-US" sz="1400" dirty="0"/>
          </a:p>
        </p:txBody>
      </p:sp>
      <p:sp>
        <p:nvSpPr>
          <p:cNvPr id="31" name="Text 24"/>
          <p:cNvSpPr/>
          <p:nvPr/>
        </p:nvSpPr>
        <p:spPr>
          <a:xfrm>
            <a:off x="777240" y="566928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International Accreditation Forum</a:t>
            </a:r>
            <a:endParaRPr lang="en-US" sz="1000" dirty="0"/>
          </a:p>
        </p:txBody>
      </p:sp>
      <p:sp>
        <p:nvSpPr>
          <p:cNvPr id="32" name="Shape 25"/>
          <p:cNvSpPr/>
          <p:nvPr/>
        </p:nvSpPr>
        <p:spPr>
          <a:xfrm>
            <a:off x="3383280" y="5212080"/>
            <a:ext cx="2606040" cy="914400"/>
          </a:xfrm>
          <a:prstGeom prst="rect">
            <a:avLst/>
          </a:prstGeom>
          <a:solidFill>
            <a:srgbClr val="243B5C"/>
          </a:solidFill>
          <a:ln w="12700">
            <a:solidFill>
              <a:srgbClr val="243B5C"/>
            </a:solidFill>
            <a:prstDash val="solid"/>
          </a:ln>
        </p:spPr>
      </p:sp>
      <p:sp>
        <p:nvSpPr>
          <p:cNvPr id="33" name="Shape 26"/>
          <p:cNvSpPr/>
          <p:nvPr/>
        </p:nvSpPr>
        <p:spPr>
          <a:xfrm>
            <a:off x="3383280" y="5212080"/>
            <a:ext cx="54864" cy="91440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34" name="Text 27"/>
          <p:cNvSpPr/>
          <p:nvPr/>
        </p:nvSpPr>
        <p:spPr>
          <a:xfrm>
            <a:off x="3520440" y="530352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EGAC</a:t>
            </a:r>
            <a:endParaRPr lang="en-US" sz="1400" dirty="0"/>
          </a:p>
        </p:txBody>
      </p:sp>
      <p:sp>
        <p:nvSpPr>
          <p:cNvPr id="35" name="Text 28"/>
          <p:cNvSpPr/>
          <p:nvPr/>
        </p:nvSpPr>
        <p:spPr>
          <a:xfrm>
            <a:off x="3520440" y="566928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Egyptian Accreditation Council</a:t>
            </a:r>
            <a:endParaRPr lang="en-US" sz="1000" dirty="0"/>
          </a:p>
        </p:txBody>
      </p:sp>
      <p:sp>
        <p:nvSpPr>
          <p:cNvPr id="36" name="Shape 29"/>
          <p:cNvSpPr/>
          <p:nvPr/>
        </p:nvSpPr>
        <p:spPr>
          <a:xfrm>
            <a:off x="6126480" y="5212080"/>
            <a:ext cx="2606040" cy="914400"/>
          </a:xfrm>
          <a:prstGeom prst="rect">
            <a:avLst/>
          </a:prstGeom>
          <a:solidFill>
            <a:srgbClr val="243B5C"/>
          </a:solidFill>
          <a:ln w="12700">
            <a:solidFill>
              <a:srgbClr val="243B5C"/>
            </a:solidFill>
            <a:prstDash val="solid"/>
          </a:ln>
        </p:spPr>
      </p:sp>
      <p:sp>
        <p:nvSpPr>
          <p:cNvPr id="37" name="Shape 30"/>
          <p:cNvSpPr/>
          <p:nvPr/>
        </p:nvSpPr>
        <p:spPr>
          <a:xfrm>
            <a:off x="6126480" y="5212080"/>
            <a:ext cx="54864" cy="91440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38" name="Text 31"/>
          <p:cNvSpPr/>
          <p:nvPr/>
        </p:nvSpPr>
        <p:spPr>
          <a:xfrm>
            <a:off x="6263640" y="530352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UKAAB</a:t>
            </a:r>
            <a:endParaRPr lang="en-US" sz="1400" dirty="0"/>
          </a:p>
        </p:txBody>
      </p:sp>
      <p:sp>
        <p:nvSpPr>
          <p:cNvPr id="39" name="Text 32"/>
          <p:cNvSpPr/>
          <p:nvPr/>
        </p:nvSpPr>
        <p:spPr>
          <a:xfrm>
            <a:off x="6263640" y="566928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UK American Accreditation Bureau</a:t>
            </a:r>
            <a:endParaRPr lang="en-US" sz="1000" dirty="0"/>
          </a:p>
        </p:txBody>
      </p:sp>
      <p:sp>
        <p:nvSpPr>
          <p:cNvPr id="40" name="Shape 33"/>
          <p:cNvSpPr/>
          <p:nvPr/>
        </p:nvSpPr>
        <p:spPr>
          <a:xfrm>
            <a:off x="8869680" y="5212080"/>
            <a:ext cx="2606040" cy="914400"/>
          </a:xfrm>
          <a:prstGeom prst="rect">
            <a:avLst/>
          </a:prstGeom>
          <a:solidFill>
            <a:srgbClr val="243B5C"/>
          </a:solidFill>
          <a:ln w="12700">
            <a:solidFill>
              <a:srgbClr val="243B5C"/>
            </a:solidFill>
            <a:prstDash val="solid"/>
          </a:ln>
        </p:spPr>
      </p:sp>
      <p:sp>
        <p:nvSpPr>
          <p:cNvPr id="41" name="Shape 34"/>
          <p:cNvSpPr/>
          <p:nvPr/>
        </p:nvSpPr>
        <p:spPr>
          <a:xfrm>
            <a:off x="8869680" y="5212080"/>
            <a:ext cx="54864" cy="91440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42" name="Text 35"/>
          <p:cNvSpPr/>
          <p:nvPr/>
        </p:nvSpPr>
        <p:spPr>
          <a:xfrm>
            <a:off x="9006840" y="530352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Bureau Veritas</a:t>
            </a:r>
            <a:endParaRPr lang="en-US" sz="1400" dirty="0"/>
          </a:p>
        </p:txBody>
      </p:sp>
      <p:sp>
        <p:nvSpPr>
          <p:cNvPr id="43" name="Text 36"/>
          <p:cNvSpPr/>
          <p:nvPr/>
        </p:nvSpPr>
        <p:spPr>
          <a:xfrm>
            <a:off x="9006840" y="5669280"/>
            <a:ext cx="2423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BBBB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(India) Private Limited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pic>
        <p:nvPicPr>
          <p:cNvPr id="3" name="Image 0" descr="/home/claude/automax-website-v2/assets/logo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0424160" y="228600"/>
            <a:ext cx="1554480" cy="54864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1A2A44"/>
          </a:solidFill>
          <a:ln w="12700">
            <a:solidFill>
              <a:srgbClr val="1A2A4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" y="64922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Automax Engineers Pvt. Ltd.   |   Engineering Flow, Empowering Industries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10820095" y="6492240"/>
            <a:ext cx="914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 / 16</a:t>
            </a:r>
            <a:endParaRPr lang="en-US" sz="1000" dirty="0"/>
          </a:p>
        </p:txBody>
      </p:sp>
      <p:sp>
        <p:nvSpPr>
          <p:cNvPr id="7" name="Shape 4"/>
          <p:cNvSpPr/>
          <p:nvPr/>
        </p:nvSpPr>
        <p:spPr>
          <a:xfrm>
            <a:off x="457200" y="502920"/>
            <a:ext cx="137160" cy="50292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77240" y="41148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Esteemed Clients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777240" y="1005840"/>
            <a:ext cx="9144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i="1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Trusted by India's industrial leaders across sectors</a:t>
            </a:r>
            <a:endParaRPr lang="en-US" sz="1300" dirty="0"/>
          </a:p>
        </p:txBody>
      </p:sp>
      <p:pic>
        <p:nvPicPr>
          <p:cNvPr id="10" name="Image 1" descr="/home/claude/automax-website-v2/assets/clients/clients-wall.jp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640080" y="1554480"/>
            <a:ext cx="10927080" cy="4206240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457200" y="5897880"/>
            <a:ext cx="11247120" cy="411480"/>
          </a:xfrm>
          <a:prstGeom prst="rect">
            <a:avLst/>
          </a:prstGeom>
          <a:solidFill>
            <a:srgbClr val="1A2A44"/>
          </a:solidFill>
          <a:ln w="12700">
            <a:solidFill>
              <a:srgbClr val="1A2A44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457200" y="5897880"/>
            <a:ext cx="112471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200" kern="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Oil &amp; Gas  •  Power  •  Steel  •  Cement  •  Pharma  •  Chemicals  •  Fertilizers  •  Defence  •  Food &amp; Beverages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pic>
        <p:nvPicPr>
          <p:cNvPr id="3" name="Image 0" descr="/home/claude/automax-website-v2/assets/logo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0424160" y="228600"/>
            <a:ext cx="1554480" cy="54864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1A2A44"/>
          </a:solidFill>
          <a:ln w="12700">
            <a:solidFill>
              <a:srgbClr val="1A2A4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" y="64922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Automax Engineers Pvt. Ltd.   |   Engineering Flow, Empowering Industries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10820095" y="6492240"/>
            <a:ext cx="914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 / 16</a:t>
            </a:r>
            <a:endParaRPr lang="en-US" sz="1000" dirty="0"/>
          </a:p>
        </p:txBody>
      </p:sp>
      <p:sp>
        <p:nvSpPr>
          <p:cNvPr id="7" name="Shape 4"/>
          <p:cNvSpPr/>
          <p:nvPr/>
        </p:nvSpPr>
        <p:spPr>
          <a:xfrm>
            <a:off x="457200" y="502920"/>
            <a:ext cx="137160" cy="50292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77240" y="41148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Strategic OEM Alliances &amp; Channel Partners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777240" y="1005840"/>
            <a:ext cx="9144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i="1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Authorised partner of leading global valve &amp; actuator manufacturers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457200" y="1554480"/>
            <a:ext cx="3657600" cy="64008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457200" y="1554480"/>
            <a:ext cx="73152" cy="64008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85800" y="1554480"/>
            <a:ext cx="3337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BDK Valves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4251960" y="1554480"/>
            <a:ext cx="3657600" cy="64008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4251960" y="1554480"/>
            <a:ext cx="73152" cy="64008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480560" y="1554480"/>
            <a:ext cx="3337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L&amp;T Valves</a:t>
            </a:r>
            <a:endParaRPr lang="en-US" sz="1400" dirty="0"/>
          </a:p>
        </p:txBody>
      </p:sp>
      <p:sp>
        <p:nvSpPr>
          <p:cNvPr id="16" name="Shape 13"/>
          <p:cNvSpPr/>
          <p:nvPr/>
        </p:nvSpPr>
        <p:spPr>
          <a:xfrm>
            <a:off x="8046720" y="1554480"/>
            <a:ext cx="3657600" cy="64008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8046720" y="1554480"/>
            <a:ext cx="73152" cy="64008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8275320" y="1554480"/>
            <a:ext cx="3337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Flowserve</a:t>
            </a:r>
            <a:endParaRPr lang="en-US" sz="1400" dirty="0"/>
          </a:p>
        </p:txBody>
      </p:sp>
      <p:sp>
        <p:nvSpPr>
          <p:cNvPr id="19" name="Shape 16"/>
          <p:cNvSpPr/>
          <p:nvPr/>
        </p:nvSpPr>
        <p:spPr>
          <a:xfrm>
            <a:off x="457200" y="2331720"/>
            <a:ext cx="3657600" cy="64008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457200" y="2331720"/>
            <a:ext cx="73152" cy="64008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685800" y="2331720"/>
            <a:ext cx="3337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KSB Valves</a:t>
            </a:r>
            <a:endParaRPr lang="en-US" sz="1400" dirty="0"/>
          </a:p>
        </p:txBody>
      </p:sp>
      <p:sp>
        <p:nvSpPr>
          <p:cNvPr id="22" name="Shape 19"/>
          <p:cNvSpPr/>
          <p:nvPr/>
        </p:nvSpPr>
        <p:spPr>
          <a:xfrm>
            <a:off x="4251960" y="2331720"/>
            <a:ext cx="3657600" cy="64008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23" name="Shape 20"/>
          <p:cNvSpPr/>
          <p:nvPr/>
        </p:nvSpPr>
        <p:spPr>
          <a:xfrm>
            <a:off x="4251960" y="2331720"/>
            <a:ext cx="73152" cy="64008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4480560" y="2331720"/>
            <a:ext cx="3337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KSB MIL Controls</a:t>
            </a:r>
            <a:endParaRPr lang="en-US" sz="1400" dirty="0"/>
          </a:p>
        </p:txBody>
      </p:sp>
      <p:sp>
        <p:nvSpPr>
          <p:cNvPr id="25" name="Shape 22"/>
          <p:cNvSpPr/>
          <p:nvPr/>
        </p:nvSpPr>
        <p:spPr>
          <a:xfrm>
            <a:off x="8046720" y="2331720"/>
            <a:ext cx="3657600" cy="64008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8046720" y="2331720"/>
            <a:ext cx="73152" cy="64008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8275320" y="2331720"/>
            <a:ext cx="3337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GM Valves</a:t>
            </a:r>
            <a:endParaRPr lang="en-US" sz="1400" dirty="0"/>
          </a:p>
        </p:txBody>
      </p:sp>
      <p:sp>
        <p:nvSpPr>
          <p:cNvPr id="28" name="Shape 25"/>
          <p:cNvSpPr/>
          <p:nvPr/>
        </p:nvSpPr>
        <p:spPr>
          <a:xfrm>
            <a:off x="457200" y="3108960"/>
            <a:ext cx="3657600" cy="64008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29" name="Shape 26"/>
          <p:cNvSpPr/>
          <p:nvPr/>
        </p:nvSpPr>
        <p:spPr>
          <a:xfrm>
            <a:off x="457200" y="3108960"/>
            <a:ext cx="73152" cy="64008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30" name="Text 27"/>
          <p:cNvSpPr/>
          <p:nvPr/>
        </p:nvSpPr>
        <p:spPr>
          <a:xfrm>
            <a:off x="685800" y="3108960"/>
            <a:ext cx="3337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Bonomi Group</a:t>
            </a:r>
            <a:endParaRPr lang="en-US" sz="1400" dirty="0"/>
          </a:p>
        </p:txBody>
      </p:sp>
      <p:sp>
        <p:nvSpPr>
          <p:cNvPr id="31" name="Shape 28"/>
          <p:cNvSpPr/>
          <p:nvPr/>
        </p:nvSpPr>
        <p:spPr>
          <a:xfrm>
            <a:off x="4251960" y="3108960"/>
            <a:ext cx="3657600" cy="64008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32" name="Shape 29"/>
          <p:cNvSpPr/>
          <p:nvPr/>
        </p:nvSpPr>
        <p:spPr>
          <a:xfrm>
            <a:off x="4251960" y="3108960"/>
            <a:ext cx="73152" cy="64008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33" name="Text 30"/>
          <p:cNvSpPr/>
          <p:nvPr/>
        </p:nvSpPr>
        <p:spPr>
          <a:xfrm>
            <a:off x="4480560" y="3108960"/>
            <a:ext cx="3337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Valpres</a:t>
            </a:r>
            <a:endParaRPr lang="en-US" sz="1400" dirty="0"/>
          </a:p>
        </p:txBody>
      </p:sp>
      <p:sp>
        <p:nvSpPr>
          <p:cNvPr id="34" name="Shape 31"/>
          <p:cNvSpPr/>
          <p:nvPr/>
        </p:nvSpPr>
        <p:spPr>
          <a:xfrm>
            <a:off x="8046720" y="3108960"/>
            <a:ext cx="3657600" cy="64008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35" name="Shape 32"/>
          <p:cNvSpPr/>
          <p:nvPr/>
        </p:nvSpPr>
        <p:spPr>
          <a:xfrm>
            <a:off x="8046720" y="3108960"/>
            <a:ext cx="73152" cy="64008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36" name="Text 33"/>
          <p:cNvSpPr/>
          <p:nvPr/>
        </p:nvSpPr>
        <p:spPr>
          <a:xfrm>
            <a:off x="8275320" y="3108960"/>
            <a:ext cx="3337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Rubinetterie Bresciane-India</a:t>
            </a:r>
            <a:endParaRPr lang="en-US" sz="1400" dirty="0"/>
          </a:p>
        </p:txBody>
      </p:sp>
      <p:sp>
        <p:nvSpPr>
          <p:cNvPr id="37" name="Shape 34"/>
          <p:cNvSpPr/>
          <p:nvPr/>
        </p:nvSpPr>
        <p:spPr>
          <a:xfrm>
            <a:off x="457200" y="3886200"/>
            <a:ext cx="3657600" cy="64008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38" name="Shape 35"/>
          <p:cNvSpPr/>
          <p:nvPr/>
        </p:nvSpPr>
        <p:spPr>
          <a:xfrm>
            <a:off x="457200" y="3886200"/>
            <a:ext cx="73152" cy="64008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39" name="Text 36"/>
          <p:cNvSpPr/>
          <p:nvPr/>
        </p:nvSpPr>
        <p:spPr>
          <a:xfrm>
            <a:off x="685800" y="3886200"/>
            <a:ext cx="3337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Ghibson Italia</a:t>
            </a:r>
            <a:endParaRPr lang="en-US" sz="1400" dirty="0"/>
          </a:p>
        </p:txBody>
      </p:sp>
      <p:sp>
        <p:nvSpPr>
          <p:cNvPr id="40" name="Shape 37"/>
          <p:cNvSpPr/>
          <p:nvPr/>
        </p:nvSpPr>
        <p:spPr>
          <a:xfrm>
            <a:off x="4251960" y="3886200"/>
            <a:ext cx="3657600" cy="64008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41" name="Shape 38"/>
          <p:cNvSpPr/>
          <p:nvPr/>
        </p:nvSpPr>
        <p:spPr>
          <a:xfrm>
            <a:off x="4251960" y="3886200"/>
            <a:ext cx="73152" cy="64008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4480560" y="3886200"/>
            <a:ext cx="3337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Penta S.r.l.</a:t>
            </a:r>
            <a:endParaRPr lang="en-US" sz="1400" dirty="0"/>
          </a:p>
        </p:txBody>
      </p:sp>
      <p:sp>
        <p:nvSpPr>
          <p:cNvPr id="43" name="Shape 40"/>
          <p:cNvSpPr/>
          <p:nvPr/>
        </p:nvSpPr>
        <p:spPr>
          <a:xfrm>
            <a:off x="8046720" y="3886200"/>
            <a:ext cx="3657600" cy="64008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44" name="Shape 41"/>
          <p:cNvSpPr/>
          <p:nvPr/>
        </p:nvSpPr>
        <p:spPr>
          <a:xfrm>
            <a:off x="8046720" y="3886200"/>
            <a:ext cx="73152" cy="64008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45" name="Text 42"/>
          <p:cNvSpPr/>
          <p:nvPr/>
        </p:nvSpPr>
        <p:spPr>
          <a:xfrm>
            <a:off x="8275320" y="3886200"/>
            <a:ext cx="3337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DIVYA Control</a:t>
            </a:r>
            <a:endParaRPr lang="en-US" sz="1400" dirty="0"/>
          </a:p>
        </p:txBody>
      </p:sp>
      <p:sp>
        <p:nvSpPr>
          <p:cNvPr id="46" name="Shape 43"/>
          <p:cNvSpPr/>
          <p:nvPr/>
        </p:nvSpPr>
        <p:spPr>
          <a:xfrm>
            <a:off x="457200" y="4663440"/>
            <a:ext cx="3657600" cy="64008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47" name="Shape 44"/>
          <p:cNvSpPr/>
          <p:nvPr/>
        </p:nvSpPr>
        <p:spPr>
          <a:xfrm>
            <a:off x="457200" y="4663440"/>
            <a:ext cx="73152" cy="64008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48" name="Text 45"/>
          <p:cNvSpPr/>
          <p:nvPr/>
        </p:nvSpPr>
        <p:spPr>
          <a:xfrm>
            <a:off x="685800" y="4663440"/>
            <a:ext cx="3337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Fluid Controls Limited</a:t>
            </a:r>
            <a:endParaRPr lang="en-US" sz="1400" dirty="0"/>
          </a:p>
        </p:txBody>
      </p:sp>
      <p:sp>
        <p:nvSpPr>
          <p:cNvPr id="49" name="Shape 46"/>
          <p:cNvSpPr/>
          <p:nvPr/>
        </p:nvSpPr>
        <p:spPr>
          <a:xfrm>
            <a:off x="4251960" y="4663440"/>
            <a:ext cx="3657600" cy="64008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50" name="Shape 47"/>
          <p:cNvSpPr/>
          <p:nvPr/>
        </p:nvSpPr>
        <p:spPr>
          <a:xfrm>
            <a:off x="4251960" y="4663440"/>
            <a:ext cx="73152" cy="64008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51" name="Text 48"/>
          <p:cNvSpPr/>
          <p:nvPr/>
        </p:nvSpPr>
        <p:spPr>
          <a:xfrm>
            <a:off x="4480560" y="4663440"/>
            <a:ext cx="3337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Rotex</a:t>
            </a:r>
            <a:endParaRPr lang="en-US" sz="1400" dirty="0"/>
          </a:p>
        </p:txBody>
      </p:sp>
      <p:sp>
        <p:nvSpPr>
          <p:cNvPr id="52" name="Shape 49"/>
          <p:cNvSpPr/>
          <p:nvPr/>
        </p:nvSpPr>
        <p:spPr>
          <a:xfrm>
            <a:off x="8046720" y="4663440"/>
            <a:ext cx="3657600" cy="64008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53" name="Shape 50"/>
          <p:cNvSpPr/>
          <p:nvPr/>
        </p:nvSpPr>
        <p:spPr>
          <a:xfrm>
            <a:off x="8046720" y="4663440"/>
            <a:ext cx="73152" cy="64008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54" name="Text 51"/>
          <p:cNvSpPr/>
          <p:nvPr/>
        </p:nvSpPr>
        <p:spPr>
          <a:xfrm>
            <a:off x="8275320" y="4663440"/>
            <a:ext cx="3337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ASCO — Emerson IN</a:t>
            </a:r>
            <a:endParaRPr lang="en-US" sz="1400" dirty="0"/>
          </a:p>
        </p:txBody>
      </p:sp>
      <p:sp>
        <p:nvSpPr>
          <p:cNvPr id="55" name="Shape 52"/>
          <p:cNvSpPr/>
          <p:nvPr/>
        </p:nvSpPr>
        <p:spPr>
          <a:xfrm>
            <a:off x="457200" y="5532120"/>
            <a:ext cx="11247120" cy="868680"/>
          </a:xfrm>
          <a:prstGeom prst="rect">
            <a:avLst/>
          </a:prstGeom>
          <a:solidFill>
            <a:srgbClr val="1A2A44"/>
          </a:solidFill>
          <a:ln w="12700">
            <a:solidFill>
              <a:srgbClr val="1A2A44"/>
            </a:solidFill>
            <a:prstDash val="solid"/>
          </a:ln>
        </p:spPr>
      </p:sp>
      <p:sp>
        <p:nvSpPr>
          <p:cNvPr id="56" name="Text 53"/>
          <p:cNvSpPr/>
          <p:nvPr/>
        </p:nvSpPr>
        <p:spPr>
          <a:xfrm>
            <a:off x="640080" y="5532120"/>
            <a:ext cx="10881360" cy="868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 an authorised partner, we deliver genuine OEM products with full warranty, technical support, and engineering expertise across India.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pic>
        <p:nvPicPr>
          <p:cNvPr id="3" name="Image 0" descr="/home/claude/automax-website-v2/assets/logo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0424160" y="228600"/>
            <a:ext cx="1554480" cy="54864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1A2A44"/>
          </a:solidFill>
          <a:ln w="12700">
            <a:solidFill>
              <a:srgbClr val="1A2A4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" y="64922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Automax Engineers Pvt. Ltd.   |   Engineering Flow, Empowering Industries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10820095" y="6492240"/>
            <a:ext cx="914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 / 16</a:t>
            </a:r>
            <a:endParaRPr lang="en-US" sz="1000" dirty="0"/>
          </a:p>
        </p:txBody>
      </p:sp>
      <p:sp>
        <p:nvSpPr>
          <p:cNvPr id="7" name="Shape 4"/>
          <p:cNvSpPr/>
          <p:nvPr/>
        </p:nvSpPr>
        <p:spPr>
          <a:xfrm>
            <a:off x="457200" y="502920"/>
            <a:ext cx="137160" cy="50292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77240" y="41148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Infrastructure &amp; Facilities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777240" y="1005840"/>
            <a:ext cx="9144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i="1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Pan-India presence with two manufacturing &amp; integration units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457200" y="1508760"/>
            <a:ext cx="3657600" cy="164592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457200" y="1508760"/>
            <a:ext cx="3657600" cy="73152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85800" y="1691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CORPORATE OFFICE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685800" y="196596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Greater Noida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685800" y="2377440"/>
            <a:ext cx="32004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75, Block F, UPSIDC Site C, Surajpur, Greater Noida, UP 201306</a:t>
            </a:r>
            <a:endParaRPr lang="en-US" sz="1050" dirty="0"/>
          </a:p>
        </p:txBody>
      </p:sp>
      <p:sp>
        <p:nvSpPr>
          <p:cNvPr id="15" name="Shape 12"/>
          <p:cNvSpPr/>
          <p:nvPr/>
        </p:nvSpPr>
        <p:spPr>
          <a:xfrm>
            <a:off x="4251960" y="1508760"/>
            <a:ext cx="3657600" cy="164592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4251960" y="1508760"/>
            <a:ext cx="3657600" cy="73152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4480560" y="1691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REGISTERED OFFICE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4480560" y="196596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Gurugram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4480560" y="2377440"/>
            <a:ext cx="32004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222, Sector 22A, Gurugram, Haryana – 122015</a:t>
            </a:r>
            <a:endParaRPr lang="en-US" sz="1050" dirty="0"/>
          </a:p>
        </p:txBody>
      </p:sp>
      <p:sp>
        <p:nvSpPr>
          <p:cNvPr id="20" name="Shape 17"/>
          <p:cNvSpPr/>
          <p:nvPr/>
        </p:nvSpPr>
        <p:spPr>
          <a:xfrm>
            <a:off x="8046720" y="1508760"/>
            <a:ext cx="3657600" cy="164592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8046720" y="1508760"/>
            <a:ext cx="3657600" cy="73152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8275320" y="16916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REGIONAL OFFICE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8275320" y="196596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 Delhi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8275320" y="2377440"/>
            <a:ext cx="32004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Sales &amp; engineering support for Delhi NCR.</a:t>
            </a:r>
            <a:endParaRPr lang="en-US" sz="1050" dirty="0"/>
          </a:p>
        </p:txBody>
      </p:sp>
      <p:sp>
        <p:nvSpPr>
          <p:cNvPr id="25" name="Shape 22"/>
          <p:cNvSpPr/>
          <p:nvPr/>
        </p:nvSpPr>
        <p:spPr>
          <a:xfrm>
            <a:off x="457200" y="3337560"/>
            <a:ext cx="3657600" cy="164592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457200" y="3337560"/>
            <a:ext cx="3657600" cy="73152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685800" y="35204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REGIONAL OFFICE</a:t>
            </a:r>
            <a:endParaRPr lang="en-US" sz="900" dirty="0"/>
          </a:p>
        </p:txBody>
      </p:sp>
      <p:sp>
        <p:nvSpPr>
          <p:cNvPr id="28" name="Text 25"/>
          <p:cNvSpPr/>
          <p:nvPr/>
        </p:nvSpPr>
        <p:spPr>
          <a:xfrm>
            <a:off x="685800" y="379476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Navi Mumbai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685800" y="4206240"/>
            <a:ext cx="32004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Sales &amp; engineering support for Western India.</a:t>
            </a:r>
            <a:endParaRPr lang="en-US" sz="1050" dirty="0"/>
          </a:p>
        </p:txBody>
      </p:sp>
      <p:sp>
        <p:nvSpPr>
          <p:cNvPr id="30" name="Shape 27"/>
          <p:cNvSpPr/>
          <p:nvPr/>
        </p:nvSpPr>
        <p:spPr>
          <a:xfrm>
            <a:off x="4251960" y="3337560"/>
            <a:ext cx="3657600" cy="164592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4251960" y="3337560"/>
            <a:ext cx="3657600" cy="73152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4480560" y="35204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REGIONAL OFFICE</a:t>
            </a:r>
            <a:endParaRPr lang="en-US" sz="900" dirty="0"/>
          </a:p>
        </p:txBody>
      </p:sp>
      <p:sp>
        <p:nvSpPr>
          <p:cNvPr id="33" name="Text 30"/>
          <p:cNvSpPr/>
          <p:nvPr/>
        </p:nvSpPr>
        <p:spPr>
          <a:xfrm>
            <a:off x="4480560" y="379476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Bangalore</a:t>
            </a:r>
            <a:endParaRPr lang="en-US" sz="1600" dirty="0"/>
          </a:p>
        </p:txBody>
      </p:sp>
      <p:sp>
        <p:nvSpPr>
          <p:cNvPr id="34" name="Text 31"/>
          <p:cNvSpPr/>
          <p:nvPr/>
        </p:nvSpPr>
        <p:spPr>
          <a:xfrm>
            <a:off x="4480560" y="4206240"/>
            <a:ext cx="32004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Sales &amp; engineering support for South India.</a:t>
            </a:r>
            <a:endParaRPr lang="en-US" sz="1050" dirty="0"/>
          </a:p>
        </p:txBody>
      </p:sp>
      <p:sp>
        <p:nvSpPr>
          <p:cNvPr id="35" name="Shape 32"/>
          <p:cNvSpPr/>
          <p:nvPr/>
        </p:nvSpPr>
        <p:spPr>
          <a:xfrm>
            <a:off x="8046720" y="3337560"/>
            <a:ext cx="3657600" cy="164592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8046720" y="3337560"/>
            <a:ext cx="3657600" cy="73152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8275320" y="35204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200" kern="0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REGIONAL OFFICE</a:t>
            </a:r>
            <a:endParaRPr lang="en-US" sz="900" dirty="0"/>
          </a:p>
        </p:txBody>
      </p:sp>
      <p:sp>
        <p:nvSpPr>
          <p:cNvPr id="38" name="Text 35"/>
          <p:cNvSpPr/>
          <p:nvPr/>
        </p:nvSpPr>
        <p:spPr>
          <a:xfrm>
            <a:off x="8275320" y="379476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Kolkata</a:t>
            </a:r>
            <a:endParaRPr lang="en-US" sz="1600" dirty="0"/>
          </a:p>
        </p:txBody>
      </p:sp>
      <p:sp>
        <p:nvSpPr>
          <p:cNvPr id="39" name="Text 36"/>
          <p:cNvSpPr/>
          <p:nvPr/>
        </p:nvSpPr>
        <p:spPr>
          <a:xfrm>
            <a:off x="8275320" y="4206240"/>
            <a:ext cx="32004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Sales &amp; engineering support for Eastern India.</a:t>
            </a:r>
            <a:endParaRPr lang="en-US" sz="1050" dirty="0"/>
          </a:p>
        </p:txBody>
      </p:sp>
      <p:sp>
        <p:nvSpPr>
          <p:cNvPr id="40" name="Shape 37"/>
          <p:cNvSpPr/>
          <p:nvPr/>
        </p:nvSpPr>
        <p:spPr>
          <a:xfrm>
            <a:off x="457200" y="5212080"/>
            <a:ext cx="11247120" cy="868680"/>
          </a:xfrm>
          <a:prstGeom prst="rect">
            <a:avLst/>
          </a:prstGeom>
          <a:solidFill>
            <a:srgbClr val="1A2A44"/>
          </a:solidFill>
          <a:ln w="12700">
            <a:solidFill>
              <a:srgbClr val="1A2A44"/>
            </a:solidFill>
            <a:prstDash val="solid"/>
          </a:ln>
        </p:spPr>
      </p:sp>
      <p:sp>
        <p:nvSpPr>
          <p:cNvPr id="41" name="Text 38"/>
          <p:cNvSpPr/>
          <p:nvPr/>
        </p:nvSpPr>
        <p:spPr>
          <a:xfrm>
            <a:off x="640080" y="5257800"/>
            <a:ext cx="10881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300" kern="0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INTEGRATION &amp; MANUFACTURING FACILITIES</a:t>
            </a:r>
            <a:endParaRPr lang="en-US" sz="1050" dirty="0"/>
          </a:p>
        </p:txBody>
      </p:sp>
      <p:sp>
        <p:nvSpPr>
          <p:cNvPr id="42" name="Text 39"/>
          <p:cNvSpPr/>
          <p:nvPr/>
        </p:nvSpPr>
        <p:spPr>
          <a:xfrm>
            <a:off x="640080" y="5577840"/>
            <a:ext cx="10881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 1: New Delhi   </a:t>
            </a:r>
            <a:pPr indent="0" marL="0">
              <a:buNone/>
            </a:pPr>
            <a:r>
              <a:rPr lang="en-US" sz="1300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•  </a:t>
            </a:r>
            <a:pPr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Unit 2: UPSIDCA Site C, Greater Noida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F1D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657600" cy="22860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228600" cy="274320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534095" y="6629400"/>
            <a:ext cx="3657600" cy="22860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11963095" y="4114800"/>
            <a:ext cx="228600" cy="274320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57200" y="1280160"/>
            <a:ext cx="11277295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Thank You</a:t>
            </a:r>
            <a:endParaRPr lang="en-US" sz="7600" dirty="0"/>
          </a:p>
        </p:txBody>
      </p:sp>
      <p:sp>
        <p:nvSpPr>
          <p:cNvPr id="7" name="Text 5"/>
          <p:cNvSpPr/>
          <p:nvPr/>
        </p:nvSpPr>
        <p:spPr>
          <a:xfrm>
            <a:off x="457200" y="2606040"/>
            <a:ext cx="11277295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i="1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Engineering Flow, Empowering Industries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1371600" y="3383280"/>
            <a:ext cx="9418320" cy="2560320"/>
          </a:xfrm>
          <a:prstGeom prst="rect">
            <a:avLst/>
          </a:prstGeom>
          <a:solidFill>
            <a:srgbClr val="243B5C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1371600" y="3383280"/>
            <a:ext cx="9418320" cy="73152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371600" y="3611880"/>
            <a:ext cx="94183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spc="300" kern="0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GET IN TOUCH WITH US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1554480" y="4023360"/>
            <a:ext cx="29260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spc="200" kern="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PHONE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1554480" y="4297680"/>
            <a:ext cx="29260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+91 9088 775 501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4754880" y="4023360"/>
            <a:ext cx="29260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spc="200" kern="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4754880" y="4297680"/>
            <a:ext cx="29260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sales@automaxengineers.com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7955280" y="4023360"/>
            <a:ext cx="292608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spc="200" kern="0" dirty="0">
                <a:solidFill>
                  <a:srgbClr val="AAAA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WEBSITE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7955280" y="4297680"/>
            <a:ext cx="29260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www.automaxengineers.com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1554480" y="498348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DDDD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Corporate Office: 75, Block F, UPSIDC Site C, Surajpur, Greater Noida, Uttar Pradesh 201306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1554480" y="530352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DDDD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Registered Office: 222, Sector 22A, Gurugram, Haryana – 122015</a:t>
            </a:r>
            <a:endParaRPr lang="en-US" sz="1150" dirty="0"/>
          </a:p>
        </p:txBody>
      </p:sp>
      <p:pic>
        <p:nvPicPr>
          <p:cNvPr id="19" name="Image 0" descr="/home/claude/automax-website-v2/assets/logo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724248" y="6126480"/>
            <a:ext cx="2743200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pic>
        <p:nvPicPr>
          <p:cNvPr id="3" name="Image 0" descr="/home/claude/automax-website-v2/assets/logo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0424160" y="228600"/>
            <a:ext cx="1554480" cy="54864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1A2A44"/>
          </a:solidFill>
          <a:ln w="12700">
            <a:solidFill>
              <a:srgbClr val="1A2A4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" y="64922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Automax Engineers Pvt. Ltd.   |   Engineering Flow, Empowering Industries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10820095" y="6492240"/>
            <a:ext cx="914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/ 16</a:t>
            </a:r>
            <a:endParaRPr lang="en-US" sz="1000" dirty="0"/>
          </a:p>
        </p:txBody>
      </p:sp>
      <p:sp>
        <p:nvSpPr>
          <p:cNvPr id="7" name="Shape 4"/>
          <p:cNvSpPr/>
          <p:nvPr/>
        </p:nvSpPr>
        <p:spPr>
          <a:xfrm>
            <a:off x="457200" y="502920"/>
            <a:ext cx="137160" cy="50292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77240" y="41148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Company Overview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777240" y="1005840"/>
            <a:ext cx="9144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i="1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Trusted Name in Industrial Valve Automation &amp; System Integration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457200" y="1554480"/>
            <a:ext cx="59436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Automax Engineers Private Limited </a:t>
            </a:r>
            <a:pPr indent="0" marL="0">
              <a:buNone/>
            </a:pPr>
            <a:r>
              <a:rPr lang="en-US" sz="14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 a multi-diversified manufacturer and system integrator with a rich legacy that began in 1967.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457200" y="2423160"/>
            <a:ext cx="59436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have evolved into a comprehensive solution provider for critical flow applications, blending innovation, engineering precision and deep industry experience across India.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457200" y="3383280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SPECIALISE IN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457200" y="3703320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5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Critical Cryogenic &amp; High-Pressure Pneumatic Supercritical Cylinders </a:t>
            </a:r>
            <a:endParaRPr lang="en-US" sz="1250" dirty="0"/>
          </a:p>
          <a:p>
            <a:pPr indent="0" marL="0">
              <a:spcAft>
                <a:spcPts val="300"/>
              </a:spcAft>
              <a:buNone/>
            </a:pPr>
            <a:r>
              <a:rPr lang="en-US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(under the Automax-AEC brand)</a:t>
            </a:r>
            <a:endParaRPr lang="en-US" sz="12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5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Ferrule Fittings, Volume Tanks, Manifolds, AFRs</a:t>
            </a:r>
            <a:endParaRPr lang="en-US" sz="1250" dirty="0"/>
          </a:p>
          <a:p>
            <a:pPr marL="342900" indent="-342900">
              <a:spcAft>
                <a:spcPts val="300"/>
              </a:spcAft>
              <a:buSzPct val="100000"/>
              <a:buChar char="•"/>
            </a:pPr>
            <a:r>
              <a:rPr lang="en-US" sz="1250" b="1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Fabricated Butterfly Valves, Knife Gate Valves &amp; Other Engineered Products</a:t>
            </a:r>
            <a:endParaRPr lang="en-US" sz="1250" dirty="0"/>
          </a:p>
        </p:txBody>
      </p:sp>
      <p:sp>
        <p:nvSpPr>
          <p:cNvPr id="14" name="Shape 11"/>
          <p:cNvSpPr/>
          <p:nvPr/>
        </p:nvSpPr>
        <p:spPr>
          <a:xfrm>
            <a:off x="6858000" y="1600200"/>
            <a:ext cx="2468880" cy="141732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6858000" y="1600200"/>
            <a:ext cx="2468880" cy="54864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6858000" y="1691640"/>
            <a:ext cx="24688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1967</a:t>
            </a:r>
            <a:endParaRPr lang="en-US" sz="3200" dirty="0"/>
          </a:p>
        </p:txBody>
      </p:sp>
      <p:sp>
        <p:nvSpPr>
          <p:cNvPr id="17" name="Text 14"/>
          <p:cNvSpPr/>
          <p:nvPr/>
        </p:nvSpPr>
        <p:spPr>
          <a:xfrm>
            <a:off x="6949440" y="2468880"/>
            <a:ext cx="2286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ESTABLISHED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9464040" y="1600200"/>
            <a:ext cx="2468880" cy="141732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19" name="Shape 16"/>
          <p:cNvSpPr/>
          <p:nvPr/>
        </p:nvSpPr>
        <p:spPr>
          <a:xfrm>
            <a:off x="9464040" y="1600200"/>
            <a:ext cx="2468880" cy="54864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9464040" y="1691640"/>
            <a:ext cx="24688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56+</a:t>
            </a:r>
            <a:endParaRPr lang="en-US" sz="3200" dirty="0"/>
          </a:p>
        </p:txBody>
      </p:sp>
      <p:sp>
        <p:nvSpPr>
          <p:cNvPr id="21" name="Text 18"/>
          <p:cNvSpPr/>
          <p:nvPr/>
        </p:nvSpPr>
        <p:spPr>
          <a:xfrm>
            <a:off x="9555480" y="2468880"/>
            <a:ext cx="2286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YEARS OF LEGACY</a:t>
            </a:r>
            <a:endParaRPr lang="en-US" sz="1100" dirty="0"/>
          </a:p>
        </p:txBody>
      </p:sp>
      <p:sp>
        <p:nvSpPr>
          <p:cNvPr id="22" name="Shape 19"/>
          <p:cNvSpPr/>
          <p:nvPr/>
        </p:nvSpPr>
        <p:spPr>
          <a:xfrm>
            <a:off x="6858000" y="3200400"/>
            <a:ext cx="2468880" cy="141732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23" name="Shape 20"/>
          <p:cNvSpPr/>
          <p:nvPr/>
        </p:nvSpPr>
        <p:spPr>
          <a:xfrm>
            <a:off x="6858000" y="3200400"/>
            <a:ext cx="2468880" cy="54864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6858000" y="3291840"/>
            <a:ext cx="24688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Pan-India</a:t>
            </a:r>
            <a:endParaRPr lang="en-US" sz="3200" dirty="0"/>
          </a:p>
        </p:txBody>
      </p:sp>
      <p:sp>
        <p:nvSpPr>
          <p:cNvPr id="25" name="Text 22"/>
          <p:cNvSpPr/>
          <p:nvPr/>
        </p:nvSpPr>
        <p:spPr>
          <a:xfrm>
            <a:off x="6949440" y="4069080"/>
            <a:ext cx="2286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SERVICE REACH</a:t>
            </a:r>
            <a:endParaRPr lang="en-US" sz="1100" dirty="0"/>
          </a:p>
        </p:txBody>
      </p:sp>
      <p:sp>
        <p:nvSpPr>
          <p:cNvPr id="26" name="Shape 23"/>
          <p:cNvSpPr/>
          <p:nvPr/>
        </p:nvSpPr>
        <p:spPr>
          <a:xfrm>
            <a:off x="9464040" y="3200400"/>
            <a:ext cx="2468880" cy="141732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27" name="Shape 24"/>
          <p:cNvSpPr/>
          <p:nvPr/>
        </p:nvSpPr>
        <p:spPr>
          <a:xfrm>
            <a:off x="9464040" y="3200400"/>
            <a:ext cx="2468880" cy="54864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9464040" y="3291840"/>
            <a:ext cx="24688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100+</a:t>
            </a:r>
            <a:endParaRPr lang="en-US" sz="3200" dirty="0"/>
          </a:p>
        </p:txBody>
      </p:sp>
      <p:sp>
        <p:nvSpPr>
          <p:cNvPr id="29" name="Text 26"/>
          <p:cNvSpPr/>
          <p:nvPr/>
        </p:nvSpPr>
        <p:spPr>
          <a:xfrm>
            <a:off x="9555480" y="4069080"/>
            <a:ext cx="2286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MARQUEE CLIENTS</a:t>
            </a:r>
            <a:endParaRPr lang="en-US" sz="1100" dirty="0"/>
          </a:p>
        </p:txBody>
      </p:sp>
      <p:sp>
        <p:nvSpPr>
          <p:cNvPr id="30" name="Text 27"/>
          <p:cNvSpPr/>
          <p:nvPr/>
        </p:nvSpPr>
        <p:spPr>
          <a:xfrm>
            <a:off x="6858000" y="4572000"/>
            <a:ext cx="49377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INDUSTRIES SERVED</a:t>
            </a:r>
            <a:endParaRPr lang="en-US" sz="1100" dirty="0"/>
          </a:p>
        </p:txBody>
      </p:sp>
      <p:sp>
        <p:nvSpPr>
          <p:cNvPr id="31" name="Text 28"/>
          <p:cNvSpPr/>
          <p:nvPr/>
        </p:nvSpPr>
        <p:spPr>
          <a:xfrm>
            <a:off x="6858000" y="4864608"/>
            <a:ext cx="4937760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Oil &amp; Gas  •  Power  •  Steel &amp; Metals  •  Cement  •  Chemicals  •  Pharma  •  Food &amp; Beverages  •  Defence &amp; Railways  •  Water &amp; Wastewater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pic>
        <p:nvPicPr>
          <p:cNvPr id="3" name="Image 0" descr="/home/claude/automax-website-v2/assets/logo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0424160" y="228600"/>
            <a:ext cx="1554480" cy="54864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1A2A44"/>
          </a:solidFill>
          <a:ln w="12700">
            <a:solidFill>
              <a:srgbClr val="1A2A4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" y="64922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Automax Engineers Pvt. Ltd.   |   Engineering Flow, Empowering Industries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10820095" y="6492240"/>
            <a:ext cx="914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/ 16</a:t>
            </a:r>
            <a:endParaRPr lang="en-US" sz="1000" dirty="0"/>
          </a:p>
        </p:txBody>
      </p:sp>
      <p:sp>
        <p:nvSpPr>
          <p:cNvPr id="7" name="Shape 4"/>
          <p:cNvSpPr/>
          <p:nvPr/>
        </p:nvSpPr>
        <p:spPr>
          <a:xfrm>
            <a:off x="457200" y="502920"/>
            <a:ext cx="137160" cy="50292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77240" y="41148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Vision &amp; Mission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777240" y="1005840"/>
            <a:ext cx="9144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i="1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Engineering precision flow-control solutions for industrial India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457200" y="1554480"/>
            <a:ext cx="5486400" cy="4389120"/>
          </a:xfrm>
          <a:prstGeom prst="rect">
            <a:avLst/>
          </a:prstGeom>
          <a:solidFill>
            <a:srgbClr val="1A2A44"/>
          </a:solidFill>
          <a:ln w="12700">
            <a:solidFill>
              <a:srgbClr val="1A2A4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77240" y="178308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spc="400" kern="0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VISION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777240" y="2240280"/>
            <a:ext cx="457200" cy="4572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77240" y="2468880"/>
            <a:ext cx="484632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spcAft>
                <a:spcPts val="800"/>
              </a:spcAft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be India's most trusted partner for customised valves, automation and system integration — recognised globally for engineering excellence, reliability and the long-term success of every customer we serve.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6263640" y="1554480"/>
            <a:ext cx="5486400" cy="4389120"/>
          </a:xfrm>
          <a:prstGeom prst="rect">
            <a:avLst/>
          </a:prstGeom>
          <a:solidFill>
            <a:srgbClr val="F7F8FA"/>
          </a:solidFill>
          <a:ln w="9525">
            <a:solidFill>
              <a:srgbClr val="E5E7EB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6263640" y="1554480"/>
            <a:ext cx="91440" cy="438912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6583680" y="178308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spc="400" kern="0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MISSION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6583680" y="2240280"/>
            <a:ext cx="457200" cy="4572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6583680" y="2468880"/>
            <a:ext cx="5029200" cy="3200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on our 1967 legacy as a pipeline solution and special valve manufacturer — a journey that began in collaboration with industry giants like BHEL (Valves Division).</a:t>
            </a:r>
            <a:endParaRPr lang="en-US" sz="1250" dirty="0"/>
          </a:p>
          <a:p>
            <a:pPr indent="0" marL="0">
              <a:buNone/>
            </a:pPr>
            <a:r>
              <a:rPr lang="en-US" sz="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250" dirty="0"/>
          </a:p>
          <a:p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 engineered, reliable and cost-effective flow-control solutions that meet the most demanding standards of India's process industries.</a:t>
            </a:r>
            <a:endParaRPr lang="en-US" sz="1250" dirty="0"/>
          </a:p>
          <a:p>
            <a:pPr indent="0" marL="0">
              <a:buNone/>
            </a:pPr>
            <a:r>
              <a:rPr lang="en-US" sz="60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250" dirty="0"/>
          </a:p>
          <a:p>
            <a:pPr indent="0" marL="0">
              <a:buNone/>
            </a:pPr>
            <a:r>
              <a:rPr lang="en-US" sz="1250" dirty="0">
                <a:solidFill>
                  <a:srgbClr val="1F293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Maintain industry leadership through stringent quality controls, multi-location pan-India presence, and partnerships with globally recognised certification bodies.</a:t>
            </a:r>
            <a:endParaRPr lang="en-US" sz="12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pic>
        <p:nvPicPr>
          <p:cNvPr id="3" name="Image 0" descr="/home/claude/automax-website-v2/assets/logo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0424160" y="228600"/>
            <a:ext cx="1554480" cy="54864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1A2A44"/>
          </a:solidFill>
          <a:ln w="12700">
            <a:solidFill>
              <a:srgbClr val="1A2A4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" y="64922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Automax Engineers Pvt. Ltd.   |   Engineering Flow, Empowering Industries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10820095" y="6492240"/>
            <a:ext cx="914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/ 16</a:t>
            </a:r>
            <a:endParaRPr lang="en-US" sz="1000" dirty="0"/>
          </a:p>
        </p:txBody>
      </p:sp>
      <p:sp>
        <p:nvSpPr>
          <p:cNvPr id="7" name="Shape 4"/>
          <p:cNvSpPr/>
          <p:nvPr/>
        </p:nvSpPr>
        <p:spPr>
          <a:xfrm>
            <a:off x="457200" y="502920"/>
            <a:ext cx="137160" cy="50292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77240" y="41148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Choose Us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777240" y="1005840"/>
            <a:ext cx="9144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i="1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partner you can build on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457200" y="1554480"/>
            <a:ext cx="3657600" cy="233172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457200" y="1554480"/>
            <a:ext cx="91440" cy="233172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31520" y="1737360"/>
            <a:ext cx="914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3200" dirty="0"/>
          </a:p>
        </p:txBody>
      </p:sp>
      <p:sp>
        <p:nvSpPr>
          <p:cNvPr id="13" name="Text 10"/>
          <p:cNvSpPr/>
          <p:nvPr/>
        </p:nvSpPr>
        <p:spPr>
          <a:xfrm>
            <a:off x="731520" y="2423160"/>
            <a:ext cx="320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5+ Decades of Legacy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731520" y="2880360"/>
            <a:ext cx="32004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Since 1967, an unbroken track record across India's most demanding process industries.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4251960" y="1554480"/>
            <a:ext cx="3657600" cy="233172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4251960" y="1554480"/>
            <a:ext cx="91440" cy="233172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4526280" y="1737360"/>
            <a:ext cx="914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3200" dirty="0"/>
          </a:p>
        </p:txBody>
      </p:sp>
      <p:sp>
        <p:nvSpPr>
          <p:cNvPr id="18" name="Text 15"/>
          <p:cNvSpPr/>
          <p:nvPr/>
        </p:nvSpPr>
        <p:spPr>
          <a:xfrm>
            <a:off x="4526280" y="2423160"/>
            <a:ext cx="320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Engineering-Focused</a:t>
            </a:r>
            <a:endParaRPr lang="en-US" sz="1400" dirty="0"/>
          </a:p>
        </p:txBody>
      </p:sp>
      <p:sp>
        <p:nvSpPr>
          <p:cNvPr id="19" name="Text 16"/>
          <p:cNvSpPr/>
          <p:nvPr/>
        </p:nvSpPr>
        <p:spPr>
          <a:xfrm>
            <a:off x="4526280" y="2880360"/>
            <a:ext cx="32004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Tailor-made automation packages designed against site specifications by experienced engineers.</a:t>
            </a:r>
            <a:endParaRPr lang="en-US" sz="1100" dirty="0"/>
          </a:p>
        </p:txBody>
      </p:sp>
      <p:sp>
        <p:nvSpPr>
          <p:cNvPr id="20" name="Shape 17"/>
          <p:cNvSpPr/>
          <p:nvPr/>
        </p:nvSpPr>
        <p:spPr>
          <a:xfrm>
            <a:off x="8046720" y="1554480"/>
            <a:ext cx="3657600" cy="233172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8046720" y="1554480"/>
            <a:ext cx="91440" cy="233172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8321040" y="1737360"/>
            <a:ext cx="914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3200" dirty="0"/>
          </a:p>
        </p:txBody>
      </p:sp>
      <p:sp>
        <p:nvSpPr>
          <p:cNvPr id="23" name="Text 20"/>
          <p:cNvSpPr/>
          <p:nvPr/>
        </p:nvSpPr>
        <p:spPr>
          <a:xfrm>
            <a:off x="8321040" y="2423160"/>
            <a:ext cx="320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Stringent QC Process</a:t>
            </a:r>
            <a:endParaRPr lang="en-US" sz="1400" dirty="0"/>
          </a:p>
        </p:txBody>
      </p:sp>
      <p:sp>
        <p:nvSpPr>
          <p:cNvPr id="24" name="Text 21"/>
          <p:cNvSpPr/>
          <p:nvPr/>
        </p:nvSpPr>
        <p:spPr>
          <a:xfrm>
            <a:off x="8321040" y="2880360"/>
            <a:ext cx="32004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Stage-wise inspection, MTC 3.1, IBR, third-party inspection, FAT, SAT and customer approvals.</a:t>
            </a:r>
            <a:endParaRPr lang="en-US" sz="1100" dirty="0"/>
          </a:p>
        </p:txBody>
      </p:sp>
      <p:sp>
        <p:nvSpPr>
          <p:cNvPr id="25" name="Shape 22"/>
          <p:cNvSpPr/>
          <p:nvPr/>
        </p:nvSpPr>
        <p:spPr>
          <a:xfrm>
            <a:off x="457200" y="4069080"/>
            <a:ext cx="3657600" cy="233172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457200" y="4069080"/>
            <a:ext cx="91440" cy="233172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731520" y="4251960"/>
            <a:ext cx="914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3200" dirty="0"/>
          </a:p>
        </p:txBody>
      </p:sp>
      <p:sp>
        <p:nvSpPr>
          <p:cNvPr id="28" name="Text 25"/>
          <p:cNvSpPr/>
          <p:nvPr/>
        </p:nvSpPr>
        <p:spPr>
          <a:xfrm>
            <a:off x="731520" y="4937760"/>
            <a:ext cx="320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Pan-India Service Reach</a:t>
            </a:r>
            <a:endParaRPr lang="en-US" sz="1400" dirty="0"/>
          </a:p>
        </p:txBody>
      </p:sp>
      <p:sp>
        <p:nvSpPr>
          <p:cNvPr id="29" name="Text 26"/>
          <p:cNvSpPr/>
          <p:nvPr/>
        </p:nvSpPr>
        <p:spPr>
          <a:xfrm>
            <a:off x="731520" y="5394960"/>
            <a:ext cx="32004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Regional offices in 4 major cities with on-site installation, AMC and service contracts.</a:t>
            </a:r>
            <a:endParaRPr lang="en-US" sz="1100" dirty="0"/>
          </a:p>
        </p:txBody>
      </p:sp>
      <p:sp>
        <p:nvSpPr>
          <p:cNvPr id="30" name="Shape 27"/>
          <p:cNvSpPr/>
          <p:nvPr/>
        </p:nvSpPr>
        <p:spPr>
          <a:xfrm>
            <a:off x="4251960" y="4069080"/>
            <a:ext cx="3657600" cy="233172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4251960" y="4069080"/>
            <a:ext cx="91440" cy="233172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4526280" y="4251960"/>
            <a:ext cx="914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3200" dirty="0"/>
          </a:p>
        </p:txBody>
      </p:sp>
      <p:sp>
        <p:nvSpPr>
          <p:cNvPr id="33" name="Text 30"/>
          <p:cNvSpPr/>
          <p:nvPr/>
        </p:nvSpPr>
        <p:spPr>
          <a:xfrm>
            <a:off x="4526280" y="4937760"/>
            <a:ext cx="320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SIL-3 Capable Solutions</a:t>
            </a:r>
            <a:endParaRPr lang="en-US" sz="1400" dirty="0"/>
          </a:p>
        </p:txBody>
      </p:sp>
      <p:sp>
        <p:nvSpPr>
          <p:cNvPr id="34" name="Text 31"/>
          <p:cNvSpPr/>
          <p:nvPr/>
        </p:nvSpPr>
        <p:spPr>
          <a:xfrm>
            <a:off x="4526280" y="5394960"/>
            <a:ext cx="32004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HIPPS &amp; ESDV systems engineered with full redundancy on final control elements &amp; solenoids.</a:t>
            </a:r>
            <a:endParaRPr lang="en-US" sz="1100" dirty="0"/>
          </a:p>
        </p:txBody>
      </p:sp>
      <p:sp>
        <p:nvSpPr>
          <p:cNvPr id="35" name="Shape 32"/>
          <p:cNvSpPr/>
          <p:nvPr/>
        </p:nvSpPr>
        <p:spPr>
          <a:xfrm>
            <a:off x="8046720" y="4069080"/>
            <a:ext cx="3657600" cy="233172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8046720" y="4069080"/>
            <a:ext cx="91440" cy="233172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8321040" y="4251960"/>
            <a:ext cx="914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06</a:t>
            </a:r>
            <a:endParaRPr lang="en-US" sz="3200" dirty="0"/>
          </a:p>
        </p:txBody>
      </p:sp>
      <p:sp>
        <p:nvSpPr>
          <p:cNvPr id="38" name="Text 35"/>
          <p:cNvSpPr/>
          <p:nvPr/>
        </p:nvSpPr>
        <p:spPr>
          <a:xfrm>
            <a:off x="8321040" y="4937760"/>
            <a:ext cx="320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Strategic OEM Alliances</a:t>
            </a:r>
            <a:endParaRPr lang="en-US" sz="1400" dirty="0"/>
          </a:p>
        </p:txBody>
      </p:sp>
      <p:sp>
        <p:nvSpPr>
          <p:cNvPr id="39" name="Text 36"/>
          <p:cNvSpPr/>
          <p:nvPr/>
        </p:nvSpPr>
        <p:spPr>
          <a:xfrm>
            <a:off x="8321040" y="5394960"/>
            <a:ext cx="32004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Authorised partner of BDK, L&amp;T, Flowserve, KSB, KSB MIL Controls, ASCO-Emerson, Rotex &amp; more.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pic>
        <p:nvPicPr>
          <p:cNvPr id="3" name="Image 0" descr="/home/claude/automax-website-v2/assets/logo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0424160" y="228600"/>
            <a:ext cx="1554480" cy="54864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1A2A44"/>
          </a:solidFill>
          <a:ln w="12700">
            <a:solidFill>
              <a:srgbClr val="1A2A4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" y="64922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Automax Engineers Pvt. Ltd.   |   Engineering Flow, Empowering Industries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10820095" y="6492240"/>
            <a:ext cx="914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/ 16</a:t>
            </a:r>
            <a:endParaRPr lang="en-US" sz="1000" dirty="0"/>
          </a:p>
        </p:txBody>
      </p:sp>
      <p:sp>
        <p:nvSpPr>
          <p:cNvPr id="7" name="Shape 4"/>
          <p:cNvSpPr/>
          <p:nvPr/>
        </p:nvSpPr>
        <p:spPr>
          <a:xfrm>
            <a:off x="457200" y="502920"/>
            <a:ext cx="137160" cy="50292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77240" y="41148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Our Product Portfolio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777240" y="1005840"/>
            <a:ext cx="9144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i="1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Four core solution categories — engineered end-to-end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457200" y="1554480"/>
            <a:ext cx="11247120" cy="114300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457200" y="1554480"/>
            <a:ext cx="1188720" cy="1143000"/>
          </a:xfrm>
          <a:prstGeom prst="rect">
            <a:avLst/>
          </a:prstGeom>
          <a:solidFill>
            <a:srgbClr val="1A2A44"/>
          </a:solidFill>
          <a:ln w="12700">
            <a:solidFill>
              <a:srgbClr val="1A2A4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457200" y="1554480"/>
            <a:ext cx="118872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3600" dirty="0"/>
          </a:p>
        </p:txBody>
      </p:sp>
      <p:sp>
        <p:nvSpPr>
          <p:cNvPr id="13" name="Text 10"/>
          <p:cNvSpPr/>
          <p:nvPr/>
        </p:nvSpPr>
        <p:spPr>
          <a:xfrm>
            <a:off x="1874520" y="1719072"/>
            <a:ext cx="9692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Industrial Valves (Manual)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1874520" y="2148840"/>
            <a:ext cx="9692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Ball  •  Butterfly  •  Plug  •  Gate  •  Globe  •  Check  •  Knife Gate</a:t>
            </a:r>
            <a:endParaRPr lang="en-US" sz="1150" dirty="0"/>
          </a:p>
        </p:txBody>
      </p:sp>
      <p:sp>
        <p:nvSpPr>
          <p:cNvPr id="15" name="Shape 12"/>
          <p:cNvSpPr/>
          <p:nvPr/>
        </p:nvSpPr>
        <p:spPr>
          <a:xfrm>
            <a:off x="457200" y="2834640"/>
            <a:ext cx="11247120" cy="114300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457200" y="2834640"/>
            <a:ext cx="1188720" cy="1143000"/>
          </a:xfrm>
          <a:prstGeom prst="rect">
            <a:avLst/>
          </a:prstGeom>
          <a:solidFill>
            <a:srgbClr val="1A2A44"/>
          </a:solidFill>
          <a:ln w="12700">
            <a:solidFill>
              <a:srgbClr val="1A2A44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457200" y="2834640"/>
            <a:ext cx="118872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3600" dirty="0"/>
          </a:p>
        </p:txBody>
      </p:sp>
      <p:sp>
        <p:nvSpPr>
          <p:cNvPr id="18" name="Text 15"/>
          <p:cNvSpPr/>
          <p:nvPr/>
        </p:nvSpPr>
        <p:spPr>
          <a:xfrm>
            <a:off x="1874520" y="2999232"/>
            <a:ext cx="9692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Customised Valves &amp; Solutions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1874520" y="3429000"/>
            <a:ext cx="9692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Deadman  •  Spring Return  •  Extended Stem  •  Jacketed  •  Iris  •  Lined  •  Fabricated  •  Non-Metallic  •  Hygienic  •  Pinch</a:t>
            </a:r>
            <a:endParaRPr lang="en-US" sz="1150" dirty="0"/>
          </a:p>
        </p:txBody>
      </p:sp>
      <p:sp>
        <p:nvSpPr>
          <p:cNvPr id="20" name="Shape 17"/>
          <p:cNvSpPr/>
          <p:nvPr/>
        </p:nvSpPr>
        <p:spPr>
          <a:xfrm>
            <a:off x="457200" y="4114800"/>
            <a:ext cx="11247120" cy="114300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457200" y="4114800"/>
            <a:ext cx="1188720" cy="1143000"/>
          </a:xfrm>
          <a:prstGeom prst="rect">
            <a:avLst/>
          </a:prstGeom>
          <a:solidFill>
            <a:srgbClr val="1A2A44"/>
          </a:solidFill>
          <a:ln w="12700">
            <a:solidFill>
              <a:srgbClr val="1A2A44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457200" y="4114800"/>
            <a:ext cx="118872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3600" dirty="0"/>
          </a:p>
        </p:txBody>
      </p:sp>
      <p:sp>
        <p:nvSpPr>
          <p:cNvPr id="23" name="Text 20"/>
          <p:cNvSpPr/>
          <p:nvPr/>
        </p:nvSpPr>
        <p:spPr>
          <a:xfrm>
            <a:off x="1874520" y="4279392"/>
            <a:ext cx="9692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Valve Automation Systems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1874520" y="4709160"/>
            <a:ext cx="9692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MOV  •  ROV  •  ON-OFF / ROSOV  •  E/H Actuated  •  Control Valves  •  Damper Automation  •  HIPPS / ESDV (SIL-3 Capable)</a:t>
            </a:r>
            <a:endParaRPr lang="en-US" sz="1150" dirty="0"/>
          </a:p>
        </p:txBody>
      </p:sp>
      <p:sp>
        <p:nvSpPr>
          <p:cNvPr id="25" name="Shape 22"/>
          <p:cNvSpPr/>
          <p:nvPr/>
        </p:nvSpPr>
        <p:spPr>
          <a:xfrm>
            <a:off x="457200" y="5394960"/>
            <a:ext cx="11247120" cy="114300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457200" y="5394960"/>
            <a:ext cx="1188720" cy="1143000"/>
          </a:xfrm>
          <a:prstGeom prst="rect">
            <a:avLst/>
          </a:prstGeom>
          <a:solidFill>
            <a:srgbClr val="1A2A44"/>
          </a:solidFill>
          <a:ln w="12700">
            <a:solidFill>
              <a:srgbClr val="1A2A44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457200" y="5394960"/>
            <a:ext cx="118872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3600" dirty="0"/>
          </a:p>
        </p:txBody>
      </p:sp>
      <p:sp>
        <p:nvSpPr>
          <p:cNvPr id="28" name="Text 25"/>
          <p:cNvSpPr/>
          <p:nvPr/>
        </p:nvSpPr>
        <p:spPr>
          <a:xfrm>
            <a:off x="1874520" y="5559552"/>
            <a:ext cx="9692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 Components &amp; Accessories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1874520" y="5989320"/>
            <a:ext cx="9692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Solenoid Valves  •  Limit Switches  •  Pneumatic Cylinders  •  AFR / FRL  •  Volume Boosters  •  QEV  •  Tubes &amp; Fittings  •  Junction Boxes  •  Control Panels</a:t>
            </a:r>
            <a:endParaRPr lang="en-US" sz="11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pic>
        <p:nvPicPr>
          <p:cNvPr id="3" name="Image 0" descr="/home/claude/automax-website-v2/assets/logo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0424160" y="228600"/>
            <a:ext cx="1554480" cy="54864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1A2A44"/>
          </a:solidFill>
          <a:ln w="12700">
            <a:solidFill>
              <a:srgbClr val="1A2A4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" y="64922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Automax Engineers Pvt. Ltd.   |   Engineering Flow, Empowering Industries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10820095" y="6492240"/>
            <a:ext cx="914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 / 16</a:t>
            </a:r>
            <a:endParaRPr lang="en-US" sz="1000" dirty="0"/>
          </a:p>
        </p:txBody>
      </p:sp>
      <p:sp>
        <p:nvSpPr>
          <p:cNvPr id="7" name="Shape 4"/>
          <p:cNvSpPr/>
          <p:nvPr/>
        </p:nvSpPr>
        <p:spPr>
          <a:xfrm>
            <a:off x="457200" y="502920"/>
            <a:ext cx="137160" cy="50292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77240" y="41148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Industrial Valves (Manual)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777240" y="1005840"/>
            <a:ext cx="9144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i="1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Complete range of manual valves for process applications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457200" y="1554480"/>
            <a:ext cx="5486400" cy="420624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pic>
        <p:nvPicPr>
          <p:cNvPr id="11" name="Image 1" descr="/home/claude/automax-website-v2/assets/products/industrial-valves.jp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640080" y="1691640"/>
            <a:ext cx="5120640" cy="3931920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6400800" y="1645920"/>
            <a:ext cx="73152" cy="384048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6583680" y="1600200"/>
            <a:ext cx="5303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Ball Valves</a:t>
            </a:r>
            <a:endParaRPr lang="en-US" sz="1300" dirty="0"/>
          </a:p>
        </p:txBody>
      </p:sp>
      <p:sp>
        <p:nvSpPr>
          <p:cNvPr id="14" name="Text 10"/>
          <p:cNvSpPr/>
          <p:nvPr/>
        </p:nvSpPr>
        <p:spPr>
          <a:xfrm>
            <a:off x="6583680" y="1847088"/>
            <a:ext cx="530352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Floating &amp; trunnion-mounted for tight shut-off.</a:t>
            </a:r>
            <a:endParaRPr lang="en-US" sz="1050" dirty="0"/>
          </a:p>
        </p:txBody>
      </p:sp>
      <p:sp>
        <p:nvSpPr>
          <p:cNvPr id="15" name="Shape 11"/>
          <p:cNvSpPr/>
          <p:nvPr/>
        </p:nvSpPr>
        <p:spPr>
          <a:xfrm>
            <a:off x="6400800" y="2212848"/>
            <a:ext cx="73152" cy="384048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6583680" y="2167128"/>
            <a:ext cx="5303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Butterfly Valves</a:t>
            </a:r>
            <a:endParaRPr lang="en-US" sz="1300" dirty="0"/>
          </a:p>
        </p:txBody>
      </p:sp>
      <p:sp>
        <p:nvSpPr>
          <p:cNvPr id="17" name="Text 13"/>
          <p:cNvSpPr/>
          <p:nvPr/>
        </p:nvSpPr>
        <p:spPr>
          <a:xfrm>
            <a:off x="6583680" y="2414016"/>
            <a:ext cx="530352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Concentric &amp; double/triple offset for large bores.</a:t>
            </a:r>
            <a:endParaRPr lang="en-US" sz="1050" dirty="0"/>
          </a:p>
        </p:txBody>
      </p:sp>
      <p:sp>
        <p:nvSpPr>
          <p:cNvPr id="18" name="Shape 14"/>
          <p:cNvSpPr/>
          <p:nvPr/>
        </p:nvSpPr>
        <p:spPr>
          <a:xfrm>
            <a:off x="6400800" y="2779776"/>
            <a:ext cx="73152" cy="384048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6583680" y="2734056"/>
            <a:ext cx="5303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Plug Valves</a:t>
            </a:r>
            <a:endParaRPr lang="en-US" sz="1300" dirty="0"/>
          </a:p>
        </p:txBody>
      </p:sp>
      <p:sp>
        <p:nvSpPr>
          <p:cNvPr id="20" name="Text 16"/>
          <p:cNvSpPr/>
          <p:nvPr/>
        </p:nvSpPr>
        <p:spPr>
          <a:xfrm>
            <a:off x="6583680" y="2980944"/>
            <a:ext cx="530352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Lubricated, sleeved &amp; lined for severe service.</a:t>
            </a:r>
            <a:endParaRPr lang="en-US" sz="1050" dirty="0"/>
          </a:p>
        </p:txBody>
      </p:sp>
      <p:sp>
        <p:nvSpPr>
          <p:cNvPr id="21" name="Shape 17"/>
          <p:cNvSpPr/>
          <p:nvPr/>
        </p:nvSpPr>
        <p:spPr>
          <a:xfrm>
            <a:off x="6400800" y="3346704"/>
            <a:ext cx="73152" cy="384048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22" name="Text 18"/>
          <p:cNvSpPr/>
          <p:nvPr/>
        </p:nvSpPr>
        <p:spPr>
          <a:xfrm>
            <a:off x="6583680" y="3300984"/>
            <a:ext cx="5303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Gate Valves</a:t>
            </a:r>
            <a:endParaRPr lang="en-US" sz="1300" dirty="0"/>
          </a:p>
        </p:txBody>
      </p:sp>
      <p:sp>
        <p:nvSpPr>
          <p:cNvPr id="23" name="Text 19"/>
          <p:cNvSpPr/>
          <p:nvPr/>
        </p:nvSpPr>
        <p:spPr>
          <a:xfrm>
            <a:off x="6583680" y="3547872"/>
            <a:ext cx="530352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Wedge, parallel slide &amp; through-conduit.</a:t>
            </a:r>
            <a:endParaRPr lang="en-US" sz="1050" dirty="0"/>
          </a:p>
        </p:txBody>
      </p:sp>
      <p:sp>
        <p:nvSpPr>
          <p:cNvPr id="24" name="Shape 20"/>
          <p:cNvSpPr/>
          <p:nvPr/>
        </p:nvSpPr>
        <p:spPr>
          <a:xfrm>
            <a:off x="6400800" y="3913632"/>
            <a:ext cx="73152" cy="384048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25" name="Text 21"/>
          <p:cNvSpPr/>
          <p:nvPr/>
        </p:nvSpPr>
        <p:spPr>
          <a:xfrm>
            <a:off x="6583680" y="3867912"/>
            <a:ext cx="5303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Globe Valves</a:t>
            </a:r>
            <a:endParaRPr lang="en-US" sz="1300" dirty="0"/>
          </a:p>
        </p:txBody>
      </p:sp>
      <p:sp>
        <p:nvSpPr>
          <p:cNvPr id="26" name="Text 22"/>
          <p:cNvSpPr/>
          <p:nvPr/>
        </p:nvSpPr>
        <p:spPr>
          <a:xfrm>
            <a:off x="6583680" y="4114800"/>
            <a:ext cx="530352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Stop, stop-check &amp; angle valves.</a:t>
            </a:r>
            <a:endParaRPr lang="en-US" sz="1050" dirty="0"/>
          </a:p>
        </p:txBody>
      </p:sp>
      <p:sp>
        <p:nvSpPr>
          <p:cNvPr id="27" name="Shape 23"/>
          <p:cNvSpPr/>
          <p:nvPr/>
        </p:nvSpPr>
        <p:spPr>
          <a:xfrm>
            <a:off x="6400800" y="4480560"/>
            <a:ext cx="73152" cy="384048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28" name="Text 24"/>
          <p:cNvSpPr/>
          <p:nvPr/>
        </p:nvSpPr>
        <p:spPr>
          <a:xfrm>
            <a:off x="6583680" y="4434840"/>
            <a:ext cx="5303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 Valves</a:t>
            </a:r>
            <a:endParaRPr lang="en-US" sz="1300" dirty="0"/>
          </a:p>
        </p:txBody>
      </p:sp>
      <p:sp>
        <p:nvSpPr>
          <p:cNvPr id="29" name="Text 25"/>
          <p:cNvSpPr/>
          <p:nvPr/>
        </p:nvSpPr>
        <p:spPr>
          <a:xfrm>
            <a:off x="6583680" y="4681728"/>
            <a:ext cx="530352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Swing, lift, dual-plate &amp; tilting-disc NRVs.</a:t>
            </a:r>
            <a:endParaRPr lang="en-US" sz="1050" dirty="0"/>
          </a:p>
        </p:txBody>
      </p:sp>
      <p:sp>
        <p:nvSpPr>
          <p:cNvPr id="30" name="Shape 26"/>
          <p:cNvSpPr/>
          <p:nvPr/>
        </p:nvSpPr>
        <p:spPr>
          <a:xfrm>
            <a:off x="6400800" y="5047488"/>
            <a:ext cx="73152" cy="384048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31" name="Text 27"/>
          <p:cNvSpPr/>
          <p:nvPr/>
        </p:nvSpPr>
        <p:spPr>
          <a:xfrm>
            <a:off x="6583680" y="5001768"/>
            <a:ext cx="5303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Knife Gate Valves</a:t>
            </a:r>
            <a:endParaRPr lang="en-US" sz="1300" dirty="0"/>
          </a:p>
        </p:txBody>
      </p:sp>
      <p:sp>
        <p:nvSpPr>
          <p:cNvPr id="32" name="Text 28"/>
          <p:cNvSpPr/>
          <p:nvPr/>
        </p:nvSpPr>
        <p:spPr>
          <a:xfrm>
            <a:off x="6583680" y="5248656"/>
            <a:ext cx="530352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 &amp; bonneted for slurry &amp; abrasive media.</a:t>
            </a:r>
            <a:endParaRPr lang="en-US" sz="1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pic>
        <p:nvPicPr>
          <p:cNvPr id="3" name="Image 0" descr="/home/claude/automax-website-v2/assets/logo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0424160" y="228600"/>
            <a:ext cx="1554480" cy="54864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1A2A44"/>
          </a:solidFill>
          <a:ln w="12700">
            <a:solidFill>
              <a:srgbClr val="1A2A4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" y="64922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Automax Engineers Pvt. Ltd.   |   Engineering Flow, Empowering Industries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10820095" y="6492240"/>
            <a:ext cx="914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/ 16</a:t>
            </a:r>
            <a:endParaRPr lang="en-US" sz="1000" dirty="0"/>
          </a:p>
        </p:txBody>
      </p:sp>
      <p:sp>
        <p:nvSpPr>
          <p:cNvPr id="7" name="Shape 4"/>
          <p:cNvSpPr/>
          <p:nvPr/>
        </p:nvSpPr>
        <p:spPr>
          <a:xfrm>
            <a:off x="457200" y="502920"/>
            <a:ext cx="137160" cy="50292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77240" y="41148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Customised Valves &amp; Solutions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777240" y="1005840"/>
            <a:ext cx="9144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i="1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Specialised valves engineered to spec for severe service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457200" y="1554480"/>
            <a:ext cx="3703320" cy="192024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pic>
        <p:nvPicPr>
          <p:cNvPr id="11" name="Image 1" descr="/home/claude/automax-website-v2/assets/products/custom-valves-1.jp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548640" y="1645920"/>
            <a:ext cx="3520440" cy="1737360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4297680" y="1554480"/>
            <a:ext cx="3703320" cy="192024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pic>
        <p:nvPicPr>
          <p:cNvPr id="13" name="Image 2" descr="/home/claude/automax-website-v2/assets/products/custom-valves-2.jp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4389120" y="1645920"/>
            <a:ext cx="3520440" cy="1737360"/>
          </a:xfrm>
          <a:prstGeom prst="rect">
            <a:avLst/>
          </a:prstGeom>
        </p:spPr>
      </p:pic>
      <p:sp>
        <p:nvSpPr>
          <p:cNvPr id="14" name="Shape 9"/>
          <p:cNvSpPr/>
          <p:nvPr/>
        </p:nvSpPr>
        <p:spPr>
          <a:xfrm>
            <a:off x="8138160" y="1554480"/>
            <a:ext cx="3703320" cy="192024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pic>
        <p:nvPicPr>
          <p:cNvPr id="15" name="Image 3" descr="/home/claude/automax-website-v2/assets/products/custom-valves-4.jp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8229600" y="1645920"/>
            <a:ext cx="3520440" cy="1737360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>
            <a:off x="457200" y="3703320"/>
            <a:ext cx="54864" cy="32004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17" name="Text 11"/>
          <p:cNvSpPr/>
          <p:nvPr/>
        </p:nvSpPr>
        <p:spPr>
          <a:xfrm>
            <a:off x="621792" y="3657600"/>
            <a:ext cx="5303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Deadman Valves  </a:t>
            </a:r>
            <a:pPr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Fail-safe operation — close on operator release.</a:t>
            </a:r>
            <a:endParaRPr lang="en-US" sz="1150" dirty="0"/>
          </a:p>
        </p:txBody>
      </p:sp>
      <p:sp>
        <p:nvSpPr>
          <p:cNvPr id="18" name="Shape 12"/>
          <p:cNvSpPr/>
          <p:nvPr/>
        </p:nvSpPr>
        <p:spPr>
          <a:xfrm>
            <a:off x="457200" y="4114800"/>
            <a:ext cx="54864" cy="32004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19" name="Text 13"/>
          <p:cNvSpPr/>
          <p:nvPr/>
        </p:nvSpPr>
        <p:spPr>
          <a:xfrm>
            <a:off x="621792" y="4069080"/>
            <a:ext cx="5303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Spring Return  </a:t>
            </a:r>
            <a:pPr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Mechanical fail-safe for emergency closure / opening.</a:t>
            </a:r>
            <a:endParaRPr lang="en-US" sz="1150" dirty="0"/>
          </a:p>
        </p:txBody>
      </p:sp>
      <p:sp>
        <p:nvSpPr>
          <p:cNvPr id="20" name="Shape 14"/>
          <p:cNvSpPr/>
          <p:nvPr/>
        </p:nvSpPr>
        <p:spPr>
          <a:xfrm>
            <a:off x="457200" y="4526280"/>
            <a:ext cx="54864" cy="32004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21" name="Text 15"/>
          <p:cNvSpPr/>
          <p:nvPr/>
        </p:nvSpPr>
        <p:spPr>
          <a:xfrm>
            <a:off x="621792" y="4480560"/>
            <a:ext cx="5303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Extended Stem  </a:t>
            </a:r>
            <a:pPr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Cryogenic &amp; underground service applications.</a:t>
            </a:r>
            <a:endParaRPr lang="en-US" sz="1150" dirty="0"/>
          </a:p>
        </p:txBody>
      </p:sp>
      <p:sp>
        <p:nvSpPr>
          <p:cNvPr id="22" name="Shape 16"/>
          <p:cNvSpPr/>
          <p:nvPr/>
        </p:nvSpPr>
        <p:spPr>
          <a:xfrm>
            <a:off x="457200" y="4937760"/>
            <a:ext cx="54864" cy="32004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23" name="Text 17"/>
          <p:cNvSpPr/>
          <p:nvPr/>
        </p:nvSpPr>
        <p:spPr>
          <a:xfrm>
            <a:off x="621792" y="4892040"/>
            <a:ext cx="5303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Jacketed Valves  </a:t>
            </a:r>
            <a:pPr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Steam / thermal-fluid jacketed for viscous media.</a:t>
            </a:r>
            <a:endParaRPr lang="en-US" sz="1150" dirty="0"/>
          </a:p>
        </p:txBody>
      </p:sp>
      <p:sp>
        <p:nvSpPr>
          <p:cNvPr id="24" name="Shape 18"/>
          <p:cNvSpPr/>
          <p:nvPr/>
        </p:nvSpPr>
        <p:spPr>
          <a:xfrm>
            <a:off x="457200" y="5349240"/>
            <a:ext cx="54864" cy="32004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25" name="Text 19"/>
          <p:cNvSpPr/>
          <p:nvPr/>
        </p:nvSpPr>
        <p:spPr>
          <a:xfrm>
            <a:off x="621792" y="5303520"/>
            <a:ext cx="5303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Iris Valves  </a:t>
            </a:r>
            <a:pPr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CSD control &amp; pneumatic iris with positioner for corrosive media.</a:t>
            </a:r>
            <a:endParaRPr lang="en-US" sz="1150" dirty="0"/>
          </a:p>
        </p:txBody>
      </p:sp>
      <p:sp>
        <p:nvSpPr>
          <p:cNvPr id="26" name="Shape 20"/>
          <p:cNvSpPr/>
          <p:nvPr/>
        </p:nvSpPr>
        <p:spPr>
          <a:xfrm>
            <a:off x="6126480" y="3703320"/>
            <a:ext cx="54864" cy="32004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27" name="Text 21"/>
          <p:cNvSpPr/>
          <p:nvPr/>
        </p:nvSpPr>
        <p:spPr>
          <a:xfrm>
            <a:off x="6291072" y="3657600"/>
            <a:ext cx="5303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Lined Valves  </a:t>
            </a:r>
            <a:pPr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PFA, PTFE &amp; rubber-lined for aggressive chemicals.</a:t>
            </a:r>
            <a:endParaRPr lang="en-US" sz="1150" dirty="0"/>
          </a:p>
        </p:txBody>
      </p:sp>
      <p:sp>
        <p:nvSpPr>
          <p:cNvPr id="28" name="Shape 22"/>
          <p:cNvSpPr/>
          <p:nvPr/>
        </p:nvSpPr>
        <p:spPr>
          <a:xfrm>
            <a:off x="6126480" y="4114800"/>
            <a:ext cx="54864" cy="32004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29" name="Text 23"/>
          <p:cNvSpPr/>
          <p:nvPr/>
        </p:nvSpPr>
        <p:spPr>
          <a:xfrm>
            <a:off x="6291072" y="4069080"/>
            <a:ext cx="5303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Fabricated Valves  </a:t>
            </a:r>
            <a:pPr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Custom-fabricated butterfly, knife gate &amp; special valves.</a:t>
            </a:r>
            <a:endParaRPr lang="en-US" sz="1150" dirty="0"/>
          </a:p>
        </p:txBody>
      </p:sp>
      <p:sp>
        <p:nvSpPr>
          <p:cNvPr id="30" name="Shape 24"/>
          <p:cNvSpPr/>
          <p:nvPr/>
        </p:nvSpPr>
        <p:spPr>
          <a:xfrm>
            <a:off x="6126480" y="4526280"/>
            <a:ext cx="54864" cy="32004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31" name="Text 25"/>
          <p:cNvSpPr/>
          <p:nvPr/>
        </p:nvSpPr>
        <p:spPr>
          <a:xfrm>
            <a:off x="6291072" y="4480560"/>
            <a:ext cx="5303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Non-Metallic Valves  </a:t>
            </a:r>
            <a:pPr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PP, PVDF &amp; FRP for highly corrosive applications.</a:t>
            </a:r>
            <a:endParaRPr lang="en-US" sz="1150" dirty="0"/>
          </a:p>
        </p:txBody>
      </p:sp>
      <p:sp>
        <p:nvSpPr>
          <p:cNvPr id="32" name="Shape 26"/>
          <p:cNvSpPr/>
          <p:nvPr/>
        </p:nvSpPr>
        <p:spPr>
          <a:xfrm>
            <a:off x="6126480" y="4937760"/>
            <a:ext cx="54864" cy="32004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33" name="Text 27"/>
          <p:cNvSpPr/>
          <p:nvPr/>
        </p:nvSpPr>
        <p:spPr>
          <a:xfrm>
            <a:off x="6291072" y="4892040"/>
            <a:ext cx="5303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Hygienic Valves  </a:t>
            </a:r>
            <a:pPr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Tri-clamp &amp; sanitary for pharma &amp; food &amp; beverage.</a:t>
            </a:r>
            <a:endParaRPr lang="en-US" sz="1150" dirty="0"/>
          </a:p>
        </p:txBody>
      </p:sp>
      <p:sp>
        <p:nvSpPr>
          <p:cNvPr id="34" name="Shape 28"/>
          <p:cNvSpPr/>
          <p:nvPr/>
        </p:nvSpPr>
        <p:spPr>
          <a:xfrm>
            <a:off x="6126480" y="5349240"/>
            <a:ext cx="54864" cy="32004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35" name="Text 29"/>
          <p:cNvSpPr/>
          <p:nvPr/>
        </p:nvSpPr>
        <p:spPr>
          <a:xfrm>
            <a:off x="6291072" y="5303520"/>
            <a:ext cx="53035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Heavy Duty Pinch  </a:t>
            </a:r>
            <a:pPr indent="0" marL="0">
              <a:buNone/>
            </a:pPr>
            <a:r>
              <a:rPr lang="en-US" sz="105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Full-bore pinch valves for slurries &amp; abrasive solids.</a:t>
            </a:r>
            <a:endParaRPr lang="en-US" sz="11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pic>
        <p:nvPicPr>
          <p:cNvPr id="3" name="Image 0" descr="/home/claude/automax-website-v2/assets/logo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0424160" y="228600"/>
            <a:ext cx="1554480" cy="54864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1A2A44"/>
          </a:solidFill>
          <a:ln w="12700">
            <a:solidFill>
              <a:srgbClr val="1A2A4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" y="64922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Automax Engineers Pvt. Ltd.   |   Engineering Flow, Empowering Industries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10820095" y="6492240"/>
            <a:ext cx="914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 / 16</a:t>
            </a:r>
            <a:endParaRPr lang="en-US" sz="1000" dirty="0"/>
          </a:p>
        </p:txBody>
      </p:sp>
      <p:sp>
        <p:nvSpPr>
          <p:cNvPr id="7" name="Shape 4"/>
          <p:cNvSpPr/>
          <p:nvPr/>
        </p:nvSpPr>
        <p:spPr>
          <a:xfrm>
            <a:off x="457200" y="502920"/>
            <a:ext cx="137160" cy="50292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77240" y="41148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Valve Automation Systems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777240" y="1005840"/>
            <a:ext cx="9144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i="1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sizing &amp; selection through assembly, integration &amp; commissioning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457200" y="1554480"/>
            <a:ext cx="2743200" cy="201168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pic>
        <p:nvPicPr>
          <p:cNvPr id="11" name="Image 1" descr="/home/claude/automax-website-v2/assets/products/automation-mov.jp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530352" y="1627632"/>
            <a:ext cx="2596896" cy="150876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48640" y="315468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Motor Operated Valves (MOV)</a:t>
            </a:r>
            <a:endParaRPr lang="en-US" sz="1050" dirty="0"/>
          </a:p>
        </p:txBody>
      </p:sp>
      <p:sp>
        <p:nvSpPr>
          <p:cNvPr id="13" name="Shape 9"/>
          <p:cNvSpPr/>
          <p:nvPr/>
        </p:nvSpPr>
        <p:spPr>
          <a:xfrm>
            <a:off x="3337560" y="1554480"/>
            <a:ext cx="2743200" cy="201168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pic>
        <p:nvPicPr>
          <p:cNvPr id="14" name="Image 2" descr="/home/claude/automax-website-v2/assets/products/automation-rov.jp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3410712" y="1627632"/>
            <a:ext cx="2596896" cy="150876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3429000" y="315468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Remote Operated Valves (ROV)</a:t>
            </a:r>
            <a:endParaRPr lang="en-US" sz="1050" dirty="0"/>
          </a:p>
        </p:txBody>
      </p:sp>
      <p:sp>
        <p:nvSpPr>
          <p:cNvPr id="16" name="Shape 11"/>
          <p:cNvSpPr/>
          <p:nvPr/>
        </p:nvSpPr>
        <p:spPr>
          <a:xfrm>
            <a:off x="457200" y="3794760"/>
            <a:ext cx="2743200" cy="201168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pic>
        <p:nvPicPr>
          <p:cNvPr id="17" name="Image 3" descr="/home/claude/automax-website-v2/assets/products/automation-onoff.jp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530352" y="3867912"/>
            <a:ext cx="2596896" cy="150876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48640" y="539496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ON-OFF / ROSOV with Pneumatic Actuator</a:t>
            </a:r>
            <a:endParaRPr lang="en-US" sz="1050" dirty="0"/>
          </a:p>
        </p:txBody>
      </p:sp>
      <p:sp>
        <p:nvSpPr>
          <p:cNvPr id="19" name="Shape 13"/>
          <p:cNvSpPr/>
          <p:nvPr/>
        </p:nvSpPr>
        <p:spPr>
          <a:xfrm>
            <a:off x="3337560" y="3794760"/>
            <a:ext cx="2743200" cy="201168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pic>
        <p:nvPicPr>
          <p:cNvPr id="20" name="Image 4" descr="/home/claude/automax-website-v2/assets/products/automation-eh.jpg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3410712" y="3867912"/>
            <a:ext cx="2596896" cy="1508760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3429000" y="539496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Electro-Hydraulic (E/H) Actuated</a:t>
            </a:r>
            <a:endParaRPr lang="en-US" sz="1050" dirty="0"/>
          </a:p>
        </p:txBody>
      </p:sp>
      <p:sp>
        <p:nvSpPr>
          <p:cNvPr id="22" name="Shape 15"/>
          <p:cNvSpPr/>
          <p:nvPr/>
        </p:nvSpPr>
        <p:spPr>
          <a:xfrm>
            <a:off x="6400800" y="1554480"/>
            <a:ext cx="5349240" cy="4251960"/>
          </a:xfrm>
          <a:prstGeom prst="rect">
            <a:avLst/>
          </a:prstGeom>
          <a:solidFill>
            <a:srgbClr val="1A2A44"/>
          </a:solidFill>
          <a:ln w="12700">
            <a:solidFill>
              <a:srgbClr val="1A2A44"/>
            </a:solidFill>
            <a:prstDash val="solid"/>
          </a:ln>
        </p:spPr>
      </p:sp>
      <p:sp>
        <p:nvSpPr>
          <p:cNvPr id="23" name="Text 16"/>
          <p:cNvSpPr/>
          <p:nvPr/>
        </p:nvSpPr>
        <p:spPr>
          <a:xfrm>
            <a:off x="6675120" y="1691640"/>
            <a:ext cx="4800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CC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SIL-3 CAPABLE</a:t>
            </a:r>
            <a:endParaRPr lang="en-US" sz="1000" dirty="0"/>
          </a:p>
        </p:txBody>
      </p:sp>
      <p:sp>
        <p:nvSpPr>
          <p:cNvPr id="24" name="Text 17"/>
          <p:cNvSpPr/>
          <p:nvPr/>
        </p:nvSpPr>
        <p:spPr>
          <a:xfrm>
            <a:off x="6675120" y="1965960"/>
            <a:ext cx="480060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HIPPS &amp; ESDV Systems</a:t>
            </a:r>
            <a:endParaRPr lang="en-US" sz="2200" dirty="0"/>
          </a:p>
        </p:txBody>
      </p:sp>
      <p:pic>
        <p:nvPicPr>
          <p:cNvPr id="25" name="Image 5" descr="/home/claude/automax-website-v2/assets/products/automation-hipps.jpg">    </p:cNvPr>
          <p:cNvPicPr>
            <a:picLocks noChangeAspect="1"/>
          </p:cNvPicPr>
          <p:nvPr/>
        </p:nvPicPr>
        <p:blipFill>
          <a:blip r:embed="rId6"/>
          <a:srcRect l="0" r="0" t="0" b="0"/>
          <a:stretch/>
        </p:blipFill>
        <p:spPr>
          <a:xfrm>
            <a:off x="6766560" y="2606040"/>
            <a:ext cx="4617720" cy="1691640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6675120" y="4434840"/>
            <a:ext cx="4800600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Integrity Pressure Protection Systems (HIPPS) and Emergency Shutdown Valves (ESDV) </a:t>
            </a:r>
            <a:pPr indent="0" marL="0">
              <a:buNone/>
            </a:pPr>
            <a:r>
              <a:rPr lang="en-US" sz="1100" dirty="0">
                <a:solidFill>
                  <a:srgbClr val="DDDDD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engineered with full redundancy on final control elements, solenoids, transmitters, and Logic Solver/PLC.</a:t>
            </a:r>
            <a:endParaRPr lang="en-US" sz="11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pic>
        <p:nvPicPr>
          <p:cNvPr id="3" name="Image 0" descr="/home/claude/automax-website-v2/assets/logo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0424160" y="228600"/>
            <a:ext cx="1554480" cy="54864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1A2A44"/>
          </a:solidFill>
          <a:ln w="12700">
            <a:solidFill>
              <a:srgbClr val="1A2A4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57200" y="64922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Automax Engineers Pvt. Ltd.   |   Engineering Flow, Empowering Industries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10820095" y="6492240"/>
            <a:ext cx="914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 / 16</a:t>
            </a:r>
            <a:endParaRPr lang="en-US" sz="1000" dirty="0"/>
          </a:p>
        </p:txBody>
      </p:sp>
      <p:sp>
        <p:nvSpPr>
          <p:cNvPr id="7" name="Shape 4"/>
          <p:cNvSpPr/>
          <p:nvPr/>
        </p:nvSpPr>
        <p:spPr>
          <a:xfrm>
            <a:off x="457200" y="502920"/>
            <a:ext cx="137160" cy="502920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77240" y="41148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 Components &amp; Accessories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777240" y="1005840"/>
            <a:ext cx="9144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300" i="1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complete ecosystem for valve automation packages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457200" y="1554480"/>
            <a:ext cx="5486400" cy="4206240"/>
          </a:xfrm>
          <a:prstGeom prst="rect">
            <a:avLst/>
          </a:prstGeom>
          <a:solidFill>
            <a:srgbClr val="F7F8FA"/>
          </a:solidFill>
          <a:ln w="6350">
            <a:solidFill>
              <a:srgbClr val="E5E7EB"/>
            </a:solidFill>
            <a:prstDash val="solid"/>
          </a:ln>
        </p:spPr>
      </p:sp>
      <p:pic>
        <p:nvPicPr>
          <p:cNvPr id="11" name="Image 1" descr="/home/claude/automax-website-v2/assets/products/components.jp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594360" y="1691640"/>
            <a:ext cx="5212080" cy="3931920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6400800" y="1609344"/>
            <a:ext cx="2697480" cy="310896"/>
          </a:xfrm>
          <a:prstGeom prst="rect">
            <a:avLst/>
          </a:prstGeom>
          <a:solidFill>
            <a:srgbClr val="F7F8FA"/>
          </a:solidFill>
          <a:ln w="5080">
            <a:solidFill>
              <a:srgbClr val="E5E7EB"/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6400800" y="1609344"/>
            <a:ext cx="54864" cy="310896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6565392" y="1609344"/>
            <a:ext cx="2468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Solenoid Valves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9189720" y="1609344"/>
            <a:ext cx="2697480" cy="310896"/>
          </a:xfrm>
          <a:prstGeom prst="rect">
            <a:avLst/>
          </a:prstGeom>
          <a:solidFill>
            <a:srgbClr val="F7F8FA"/>
          </a:solidFill>
          <a:ln w="5080">
            <a:solidFill>
              <a:srgbClr val="E5E7EB"/>
            </a:solidFill>
            <a:prstDash val="solid"/>
          </a:ln>
        </p:spPr>
      </p:sp>
      <p:sp>
        <p:nvSpPr>
          <p:cNvPr id="16" name="Shape 12"/>
          <p:cNvSpPr/>
          <p:nvPr/>
        </p:nvSpPr>
        <p:spPr>
          <a:xfrm>
            <a:off x="9189720" y="1609344"/>
            <a:ext cx="54864" cy="310896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9354312" y="1609344"/>
            <a:ext cx="2468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 Switches</a:t>
            </a:r>
            <a:endParaRPr lang="en-US" sz="1100" dirty="0"/>
          </a:p>
        </p:txBody>
      </p:sp>
      <p:sp>
        <p:nvSpPr>
          <p:cNvPr id="18" name="Shape 14"/>
          <p:cNvSpPr/>
          <p:nvPr/>
        </p:nvSpPr>
        <p:spPr>
          <a:xfrm>
            <a:off x="6400800" y="1993392"/>
            <a:ext cx="2697480" cy="310896"/>
          </a:xfrm>
          <a:prstGeom prst="rect">
            <a:avLst/>
          </a:prstGeom>
          <a:solidFill>
            <a:srgbClr val="F7F8FA"/>
          </a:solidFill>
          <a:ln w="5080">
            <a:solidFill>
              <a:srgbClr val="E5E7EB"/>
            </a:solidFill>
            <a:prstDash val="solid"/>
          </a:ln>
        </p:spPr>
      </p:sp>
      <p:sp>
        <p:nvSpPr>
          <p:cNvPr id="19" name="Shape 15"/>
          <p:cNvSpPr/>
          <p:nvPr/>
        </p:nvSpPr>
        <p:spPr>
          <a:xfrm>
            <a:off x="6400800" y="1993392"/>
            <a:ext cx="54864" cy="310896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6565392" y="1993392"/>
            <a:ext cx="2468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Pneumatic Actuators</a:t>
            </a:r>
            <a:endParaRPr lang="en-US" sz="1100" dirty="0"/>
          </a:p>
        </p:txBody>
      </p:sp>
      <p:sp>
        <p:nvSpPr>
          <p:cNvPr id="21" name="Shape 17"/>
          <p:cNvSpPr/>
          <p:nvPr/>
        </p:nvSpPr>
        <p:spPr>
          <a:xfrm>
            <a:off x="9189720" y="1993392"/>
            <a:ext cx="2697480" cy="310896"/>
          </a:xfrm>
          <a:prstGeom prst="rect">
            <a:avLst/>
          </a:prstGeom>
          <a:solidFill>
            <a:srgbClr val="F7F8FA"/>
          </a:solidFill>
          <a:ln w="5080">
            <a:solidFill>
              <a:srgbClr val="E5E7EB"/>
            </a:solidFill>
            <a:prstDash val="solid"/>
          </a:ln>
        </p:spPr>
      </p:sp>
      <p:sp>
        <p:nvSpPr>
          <p:cNvPr id="22" name="Shape 18"/>
          <p:cNvSpPr/>
          <p:nvPr/>
        </p:nvSpPr>
        <p:spPr>
          <a:xfrm>
            <a:off x="9189720" y="1993392"/>
            <a:ext cx="54864" cy="310896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23" name="Text 19"/>
          <p:cNvSpPr/>
          <p:nvPr/>
        </p:nvSpPr>
        <p:spPr>
          <a:xfrm>
            <a:off x="9354312" y="1993392"/>
            <a:ext cx="2468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Pneumatic Cylinders</a:t>
            </a:r>
            <a:endParaRPr lang="en-US" sz="1100" dirty="0"/>
          </a:p>
        </p:txBody>
      </p:sp>
      <p:sp>
        <p:nvSpPr>
          <p:cNvPr id="24" name="Shape 20"/>
          <p:cNvSpPr/>
          <p:nvPr/>
        </p:nvSpPr>
        <p:spPr>
          <a:xfrm>
            <a:off x="6400800" y="2377440"/>
            <a:ext cx="2697480" cy="310896"/>
          </a:xfrm>
          <a:prstGeom prst="rect">
            <a:avLst/>
          </a:prstGeom>
          <a:solidFill>
            <a:srgbClr val="F7F8FA"/>
          </a:solidFill>
          <a:ln w="5080">
            <a:solidFill>
              <a:srgbClr val="E5E7EB"/>
            </a:solidFill>
            <a:prstDash val="solid"/>
          </a:ln>
        </p:spPr>
      </p:sp>
      <p:sp>
        <p:nvSpPr>
          <p:cNvPr id="25" name="Shape 21"/>
          <p:cNvSpPr/>
          <p:nvPr/>
        </p:nvSpPr>
        <p:spPr>
          <a:xfrm>
            <a:off x="6400800" y="2377440"/>
            <a:ext cx="54864" cy="310896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26" name="Text 22"/>
          <p:cNvSpPr/>
          <p:nvPr/>
        </p:nvSpPr>
        <p:spPr>
          <a:xfrm>
            <a:off x="6565392" y="2377440"/>
            <a:ext cx="2468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AFR / FRL Units</a:t>
            </a:r>
            <a:endParaRPr lang="en-US" sz="1100" dirty="0"/>
          </a:p>
        </p:txBody>
      </p:sp>
      <p:sp>
        <p:nvSpPr>
          <p:cNvPr id="27" name="Shape 23"/>
          <p:cNvSpPr/>
          <p:nvPr/>
        </p:nvSpPr>
        <p:spPr>
          <a:xfrm>
            <a:off x="9189720" y="2377440"/>
            <a:ext cx="2697480" cy="310896"/>
          </a:xfrm>
          <a:prstGeom prst="rect">
            <a:avLst/>
          </a:prstGeom>
          <a:solidFill>
            <a:srgbClr val="F7F8FA"/>
          </a:solidFill>
          <a:ln w="5080">
            <a:solidFill>
              <a:srgbClr val="E5E7EB"/>
            </a:solidFill>
            <a:prstDash val="solid"/>
          </a:ln>
        </p:spPr>
      </p:sp>
      <p:sp>
        <p:nvSpPr>
          <p:cNvPr id="28" name="Shape 24"/>
          <p:cNvSpPr/>
          <p:nvPr/>
        </p:nvSpPr>
        <p:spPr>
          <a:xfrm>
            <a:off x="9189720" y="2377440"/>
            <a:ext cx="54864" cy="310896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29" name="Text 25"/>
          <p:cNvSpPr/>
          <p:nvPr/>
        </p:nvSpPr>
        <p:spPr>
          <a:xfrm>
            <a:off x="9354312" y="2377440"/>
            <a:ext cx="2468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Volume Boosters</a:t>
            </a:r>
            <a:endParaRPr lang="en-US" sz="1100" dirty="0"/>
          </a:p>
        </p:txBody>
      </p:sp>
      <p:sp>
        <p:nvSpPr>
          <p:cNvPr id="30" name="Shape 26"/>
          <p:cNvSpPr/>
          <p:nvPr/>
        </p:nvSpPr>
        <p:spPr>
          <a:xfrm>
            <a:off x="6400800" y="2761488"/>
            <a:ext cx="2697480" cy="310896"/>
          </a:xfrm>
          <a:prstGeom prst="rect">
            <a:avLst/>
          </a:prstGeom>
          <a:solidFill>
            <a:srgbClr val="F7F8FA"/>
          </a:solidFill>
          <a:ln w="5080">
            <a:solidFill>
              <a:srgbClr val="E5E7EB"/>
            </a:solidFill>
            <a:prstDash val="solid"/>
          </a:ln>
        </p:spPr>
      </p:sp>
      <p:sp>
        <p:nvSpPr>
          <p:cNvPr id="31" name="Shape 27"/>
          <p:cNvSpPr/>
          <p:nvPr/>
        </p:nvSpPr>
        <p:spPr>
          <a:xfrm>
            <a:off x="6400800" y="2761488"/>
            <a:ext cx="54864" cy="310896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32" name="Text 28"/>
          <p:cNvSpPr/>
          <p:nvPr/>
        </p:nvSpPr>
        <p:spPr>
          <a:xfrm>
            <a:off x="6565392" y="2761488"/>
            <a:ext cx="2468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Quick Exhaust Valves (QEV)</a:t>
            </a:r>
            <a:endParaRPr lang="en-US" sz="1100" dirty="0"/>
          </a:p>
        </p:txBody>
      </p:sp>
      <p:sp>
        <p:nvSpPr>
          <p:cNvPr id="33" name="Shape 29"/>
          <p:cNvSpPr/>
          <p:nvPr/>
        </p:nvSpPr>
        <p:spPr>
          <a:xfrm>
            <a:off x="9189720" y="2761488"/>
            <a:ext cx="2697480" cy="310896"/>
          </a:xfrm>
          <a:prstGeom prst="rect">
            <a:avLst/>
          </a:prstGeom>
          <a:solidFill>
            <a:srgbClr val="F7F8FA"/>
          </a:solidFill>
          <a:ln w="5080">
            <a:solidFill>
              <a:srgbClr val="E5E7EB"/>
            </a:solidFill>
            <a:prstDash val="solid"/>
          </a:ln>
        </p:spPr>
      </p:sp>
      <p:sp>
        <p:nvSpPr>
          <p:cNvPr id="34" name="Shape 30"/>
          <p:cNvSpPr/>
          <p:nvPr/>
        </p:nvSpPr>
        <p:spPr>
          <a:xfrm>
            <a:off x="9189720" y="2761488"/>
            <a:ext cx="54864" cy="310896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35" name="Text 31"/>
          <p:cNvSpPr/>
          <p:nvPr/>
        </p:nvSpPr>
        <p:spPr>
          <a:xfrm>
            <a:off x="9354312" y="2761488"/>
            <a:ext cx="2468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Tubes &amp; Fittings</a:t>
            </a:r>
            <a:endParaRPr lang="en-US" sz="1100" dirty="0"/>
          </a:p>
        </p:txBody>
      </p:sp>
      <p:sp>
        <p:nvSpPr>
          <p:cNvPr id="36" name="Shape 32"/>
          <p:cNvSpPr/>
          <p:nvPr/>
        </p:nvSpPr>
        <p:spPr>
          <a:xfrm>
            <a:off x="6400800" y="3145536"/>
            <a:ext cx="2697480" cy="310896"/>
          </a:xfrm>
          <a:prstGeom prst="rect">
            <a:avLst/>
          </a:prstGeom>
          <a:solidFill>
            <a:srgbClr val="F7F8FA"/>
          </a:solidFill>
          <a:ln w="5080">
            <a:solidFill>
              <a:srgbClr val="E5E7EB"/>
            </a:solidFill>
            <a:prstDash val="solid"/>
          </a:ln>
        </p:spPr>
      </p:sp>
      <p:sp>
        <p:nvSpPr>
          <p:cNvPr id="37" name="Shape 33"/>
          <p:cNvSpPr/>
          <p:nvPr/>
        </p:nvSpPr>
        <p:spPr>
          <a:xfrm>
            <a:off x="6400800" y="3145536"/>
            <a:ext cx="54864" cy="310896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38" name="Text 34"/>
          <p:cNvSpPr/>
          <p:nvPr/>
        </p:nvSpPr>
        <p:spPr>
          <a:xfrm>
            <a:off x="6565392" y="3145536"/>
            <a:ext cx="2468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Junction Boxes</a:t>
            </a:r>
            <a:endParaRPr lang="en-US" sz="1100" dirty="0"/>
          </a:p>
        </p:txBody>
      </p:sp>
      <p:sp>
        <p:nvSpPr>
          <p:cNvPr id="39" name="Shape 35"/>
          <p:cNvSpPr/>
          <p:nvPr/>
        </p:nvSpPr>
        <p:spPr>
          <a:xfrm>
            <a:off x="9189720" y="3145536"/>
            <a:ext cx="2697480" cy="310896"/>
          </a:xfrm>
          <a:prstGeom prst="rect">
            <a:avLst/>
          </a:prstGeom>
          <a:solidFill>
            <a:srgbClr val="F7F8FA"/>
          </a:solidFill>
          <a:ln w="5080">
            <a:solidFill>
              <a:srgbClr val="E5E7EB"/>
            </a:solidFill>
            <a:prstDash val="solid"/>
          </a:ln>
        </p:spPr>
      </p:sp>
      <p:sp>
        <p:nvSpPr>
          <p:cNvPr id="40" name="Shape 36"/>
          <p:cNvSpPr/>
          <p:nvPr/>
        </p:nvSpPr>
        <p:spPr>
          <a:xfrm>
            <a:off x="9189720" y="3145536"/>
            <a:ext cx="54864" cy="310896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41" name="Text 37"/>
          <p:cNvSpPr/>
          <p:nvPr/>
        </p:nvSpPr>
        <p:spPr>
          <a:xfrm>
            <a:off x="9354312" y="3145536"/>
            <a:ext cx="2468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 Panels</a:t>
            </a:r>
            <a:endParaRPr lang="en-US" sz="1100" dirty="0"/>
          </a:p>
        </p:txBody>
      </p:sp>
      <p:sp>
        <p:nvSpPr>
          <p:cNvPr id="42" name="Shape 38"/>
          <p:cNvSpPr/>
          <p:nvPr/>
        </p:nvSpPr>
        <p:spPr>
          <a:xfrm>
            <a:off x="6400800" y="3529584"/>
            <a:ext cx="2697480" cy="310896"/>
          </a:xfrm>
          <a:prstGeom prst="rect">
            <a:avLst/>
          </a:prstGeom>
          <a:solidFill>
            <a:srgbClr val="F7F8FA"/>
          </a:solidFill>
          <a:ln w="5080">
            <a:solidFill>
              <a:srgbClr val="E5E7EB"/>
            </a:solidFill>
            <a:prstDash val="solid"/>
          </a:ln>
        </p:spPr>
      </p:sp>
      <p:sp>
        <p:nvSpPr>
          <p:cNvPr id="43" name="Shape 39"/>
          <p:cNvSpPr/>
          <p:nvPr/>
        </p:nvSpPr>
        <p:spPr>
          <a:xfrm>
            <a:off x="6400800" y="3529584"/>
            <a:ext cx="54864" cy="310896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44" name="Text 40"/>
          <p:cNvSpPr/>
          <p:nvPr/>
        </p:nvSpPr>
        <p:spPr>
          <a:xfrm>
            <a:off x="6565392" y="3529584"/>
            <a:ext cx="2468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Position Transmitters</a:t>
            </a:r>
            <a:endParaRPr lang="en-US" sz="1100" dirty="0"/>
          </a:p>
        </p:txBody>
      </p:sp>
      <p:sp>
        <p:nvSpPr>
          <p:cNvPr id="45" name="Shape 41"/>
          <p:cNvSpPr/>
          <p:nvPr/>
        </p:nvSpPr>
        <p:spPr>
          <a:xfrm>
            <a:off x="9189720" y="3529584"/>
            <a:ext cx="2697480" cy="310896"/>
          </a:xfrm>
          <a:prstGeom prst="rect">
            <a:avLst/>
          </a:prstGeom>
          <a:solidFill>
            <a:srgbClr val="F7F8FA"/>
          </a:solidFill>
          <a:ln w="5080">
            <a:solidFill>
              <a:srgbClr val="E5E7EB"/>
            </a:solidFill>
            <a:prstDash val="solid"/>
          </a:ln>
        </p:spPr>
      </p:sp>
      <p:sp>
        <p:nvSpPr>
          <p:cNvPr id="46" name="Shape 42"/>
          <p:cNvSpPr/>
          <p:nvPr/>
        </p:nvSpPr>
        <p:spPr>
          <a:xfrm>
            <a:off x="9189720" y="3529584"/>
            <a:ext cx="54864" cy="310896"/>
          </a:xfrm>
          <a:prstGeom prst="rect">
            <a:avLst/>
          </a:prstGeom>
          <a:solidFill>
            <a:srgbClr val="CC0000"/>
          </a:solidFill>
          <a:ln w="12700">
            <a:solidFill>
              <a:srgbClr val="CC0000"/>
            </a:solidFill>
            <a:prstDash val="solid"/>
          </a:ln>
        </p:spPr>
      </p:sp>
      <p:sp>
        <p:nvSpPr>
          <p:cNvPr id="47" name="Text 43"/>
          <p:cNvSpPr/>
          <p:nvPr/>
        </p:nvSpPr>
        <p:spPr>
          <a:xfrm>
            <a:off x="9354312" y="3529584"/>
            <a:ext cx="2468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1A2A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Smart Positioners</a:t>
            </a:r>
            <a:endParaRPr lang="en-US" sz="1100" dirty="0"/>
          </a:p>
        </p:txBody>
      </p:sp>
      <p:sp>
        <p:nvSpPr>
          <p:cNvPr id="48" name="Shape 44"/>
          <p:cNvSpPr/>
          <p:nvPr/>
        </p:nvSpPr>
        <p:spPr>
          <a:xfrm>
            <a:off x="6400800" y="3995928"/>
            <a:ext cx="5440680" cy="1280160"/>
          </a:xfrm>
          <a:prstGeom prst="rect">
            <a:avLst/>
          </a:prstGeom>
          <a:solidFill>
            <a:srgbClr val="1A2A44"/>
          </a:solidFill>
          <a:ln w="12700">
            <a:solidFill>
              <a:srgbClr val="1A2A44"/>
            </a:solidFill>
            <a:prstDash val="solid"/>
          </a:ln>
        </p:spPr>
      </p:sp>
      <p:sp>
        <p:nvSpPr>
          <p:cNvPr id="49" name="Text 45"/>
          <p:cNvSpPr/>
          <p:nvPr/>
        </p:nvSpPr>
        <p:spPr>
          <a:xfrm>
            <a:off x="6583680" y="4133088"/>
            <a:ext cx="51663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1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accessories sourced from approved OEM partners — including SIL-rated, explosion-proof and IP65/IP67-certified variants for hazardous-area applications.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Automax Engineers Private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Automax Engineers Pvt. Ltd. - Company Profile</dc:title>
  <dc:subject>PptxGenJS Presentation</dc:subject>
  <dc:creator>Automax Engineers Private Limited</dc:creator>
  <cp:lastModifiedBy>Automax Engineers Private Limited</cp:lastModifiedBy>
  <cp:revision>1</cp:revision>
  <dcterms:created xsi:type="dcterms:W3CDTF">2026-05-08T04:33:48Z</dcterms:created>
  <dcterms:modified xsi:type="dcterms:W3CDTF">2026-05-08T04:33:48Z</dcterms:modified>
</cp:coreProperties>
</file>